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59" r:id="rId1"/>
  </p:sldMasterIdLst>
  <p:notesMasterIdLst>
    <p:notesMasterId r:id="rId21"/>
  </p:notesMasterIdLst>
  <p:sldIdLst>
    <p:sldId id="256" r:id="rId2"/>
    <p:sldId id="258" r:id="rId3"/>
    <p:sldId id="293" r:id="rId4"/>
    <p:sldId id="286" r:id="rId5"/>
    <p:sldId id="265" r:id="rId6"/>
    <p:sldId id="262" r:id="rId7"/>
    <p:sldId id="294" r:id="rId8"/>
    <p:sldId id="295" r:id="rId9"/>
    <p:sldId id="296" r:id="rId10"/>
    <p:sldId id="292" r:id="rId11"/>
    <p:sldId id="282" r:id="rId12"/>
    <p:sldId id="284" r:id="rId13"/>
    <p:sldId id="283" r:id="rId14"/>
    <p:sldId id="279" r:id="rId15"/>
    <p:sldId id="303" r:id="rId16"/>
    <p:sldId id="302" r:id="rId17"/>
    <p:sldId id="301" r:id="rId18"/>
    <p:sldId id="299" r:id="rId19"/>
    <p:sldId id="300" r:id="rId20"/>
  </p:sldIdLst>
  <p:sldSz cx="9144000" cy="5143500" type="screen16x9"/>
  <p:notesSz cx="6858000" cy="9144000"/>
  <p:embeddedFontLst>
    <p:embeddedFont>
      <p:font typeface="Lato" panose="020F0502020204030203" pitchFamily="34" charset="0"/>
      <p:regular r:id="rId22"/>
      <p:bold r:id="rId23"/>
      <p:italic r:id="rId24"/>
      <p:boldItalic r:id="rId25"/>
    </p:embeddedFont>
    <p:embeddedFont>
      <p:font typeface="Raleway" panose="020B0604020202020204"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24AC3-B86C-4AD8-96F1-C152C27631EC}" v="19" dt="2021-11-08T13:39:37.899"/>
    <p1510:client id="{0E09C00C-29B2-4B0B-9AB7-428954810D74}" v="150" dt="2021-11-18T13:49:51.833"/>
    <p1510:client id="{195A31E9-A26F-45AD-AB42-C25D73B0A9C2}" v="48" dt="2021-11-19T04:31:33.947"/>
    <p1510:client id="{1B142841-F67E-453F-92C9-1BD789852B2F}" v="60" dt="2021-11-08T14:27:02.338"/>
    <p1510:client id="{29A44AD3-F59F-475F-9E2D-D141D84B0170}" v="8" dt="2021-11-08T14:11:03.346"/>
    <p1510:client id="{3ACE4CE4-384E-298C-CCA3-40A00ACDA153}" v="42" dt="2021-11-18T01:08:37.466"/>
    <p1510:client id="{50993747-9FC5-4A9A-8460-EA41C885C73D}" v="25" dt="2021-11-15T09:19:02.655"/>
    <p1510:client id="{59A42476-0528-476F-960B-289ECA176DB1}" v="9" dt="2021-11-08T13:44:01.024"/>
    <p1510:client id="{5DCAA6A9-FC4B-01C3-5C2B-0E233742BA70}" v="87" dt="2021-11-19T03:59:47.945"/>
    <p1510:client id="{653F9A5F-28A6-4DB0-A2AA-0BD1E0904316}" v="27" dt="2021-11-19T04:12:15.914"/>
    <p1510:client id="{7328E051-0EBC-0C69-F4C6-E50EF97106C0}" v="115" dt="2021-11-18T16:59:51.885"/>
    <p1510:client id="{733EA82B-AF4A-4457-8A00-30B2140BFF0E}" v="3" dt="2021-11-08T13:39:25.029"/>
    <p1510:client id="{73475A39-6F44-520E-9FC8-C66FDAE59501}" v="1" dt="2021-11-08T15:52:56.272"/>
    <p1510:client id="{7C4D5146-45BB-4012-B459-D85018E7253C}" v="19" dt="2021-11-08T14:44:24.929"/>
    <p1510:client id="{85B698FA-75DC-4189-B9A2-E57FB2FF5E54}" v="927" dt="2021-11-18T17:41:50.743"/>
    <p1510:client id="{938C9DE1-2898-2448-46F1-C2F3B916B960}" v="1354" dt="2021-11-14T05:53:50.848"/>
    <p1510:client id="{9ED33369-A4AB-C8D7-E9D1-3E30E941A933}" v="58" dt="2021-11-18T17:07:08.587"/>
    <p1510:client id="{B74F5DE8-938D-4E7D-8BDE-B56E4375FB4D}" v="85" dt="2021-11-19T04:10:30.582"/>
    <p1510:client id="{BC6765A2-646C-49B8-BAE2-AA2E3282EA1C}" v="146" dt="2021-11-08T15:54:05.034"/>
    <p1510:client id="{C9736DEE-4766-411A-9AF6-1D313ABEBB03}" v="11" dt="2021-11-18T12:55:59.896"/>
    <p1510:client id="{D0A8E519-2D96-130E-81FF-8F5AAC41F701}" v="2" dt="2021-11-10T14:28:58.418"/>
    <p1510:client id="{D973F3F5-9D1E-4BC3-8A1E-3FA01AA74AC1}" v="2" dt="2021-11-18T12:59:18.750"/>
    <p1510:client id="{E581243C-0474-4436-BC50-EEB4E05A6AF1}" v="23" dt="2021-11-19T06:32:13.388"/>
    <p1510:client id="{E58DFB76-9611-40C3-B907-7BC68B2EDCBD}" v="65" dt="2021-11-08T15:06:14.213"/>
    <p1510:client id="{FAAFEC91-654B-4817-90D4-21F329E400DE}" v="4" dt="2021-11-08T15:07:13.485"/>
  </p1510:revLst>
</p1510:revInfo>
</file>

<file path=ppt/tableStyles.xml><?xml version="1.0" encoding="utf-8"?>
<a:tblStyleLst xmlns:a="http://schemas.openxmlformats.org/drawingml/2006/main" def="{4B2DB2C1-B581-41BF-9725-9E9E35A52FC1}">
  <a:tblStyle styleId="{4B2DB2C1-B581-41BF-9725-9E9E35A52F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02" y="6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Who comes to your mind when you are hurt, happy or feel helpless as a kid? It's probably your mom, the video only show them doing laundry but in reality it's more than just laundry.</a:t>
            </a:r>
          </a:p>
        </p:txBody>
      </p:sp>
    </p:spTree>
    <p:extLst>
      <p:ext uri="{BB962C8B-B14F-4D97-AF65-F5344CB8AC3E}">
        <p14:creationId xmlns:p14="http://schemas.microsoft.com/office/powerpoint/2010/main" val="3382485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 mother will be there with you, throughout your toughest times or boring times. The video shows the mother watching her child train as well as the mother bandaging her child injured foot.</a:t>
            </a:r>
            <a:endParaRPr/>
          </a:p>
        </p:txBody>
      </p:sp>
    </p:spTree>
    <p:extLst>
      <p:ext uri="{BB962C8B-B14F-4D97-AF65-F5344CB8AC3E}">
        <p14:creationId xmlns:p14="http://schemas.microsoft.com/office/powerpoint/2010/main" val="2666043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video shows us that they're so tired that they fell asleep in the car as well as the girl trying over and over again even though she is frustrated that she keeps falling off the balancing beam this shows the perseverance of them</a:t>
            </a:r>
          </a:p>
        </p:txBody>
      </p:sp>
    </p:spTree>
    <p:extLst>
      <p:ext uri="{BB962C8B-B14F-4D97-AF65-F5344CB8AC3E}">
        <p14:creationId xmlns:p14="http://schemas.microsoft.com/office/powerpoint/2010/main" val="4263883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814cf7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777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video shows us that they're so tired that they fell asleep in the car as well as the girl trying over and over again even though she is frustrated that she keeps falling off the balancing beam this shows the perseverance of them</a:t>
            </a:r>
          </a:p>
        </p:txBody>
      </p:sp>
    </p:spTree>
    <p:extLst>
      <p:ext uri="{BB962C8B-B14F-4D97-AF65-F5344CB8AC3E}">
        <p14:creationId xmlns:p14="http://schemas.microsoft.com/office/powerpoint/2010/main" val="177270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video shows us that they're so tired that they fell asleep in the car as well as the girl trying over and over again even though she is frustrated that she keeps falling off the balancing beam this shows the perseverance of them</a:t>
            </a:r>
          </a:p>
        </p:txBody>
      </p:sp>
    </p:spTree>
    <p:extLst>
      <p:ext uri="{BB962C8B-B14F-4D97-AF65-F5344CB8AC3E}">
        <p14:creationId xmlns:p14="http://schemas.microsoft.com/office/powerpoint/2010/main" val="3365398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video shows us that they're so tired that they fell asleep in the car as well as the girl trying over and over again even though she is frustrated that she keeps falling off the balancing beam this shows the perseverance of them</a:t>
            </a:r>
          </a:p>
        </p:txBody>
      </p:sp>
    </p:spTree>
    <p:extLst>
      <p:ext uri="{BB962C8B-B14F-4D97-AF65-F5344CB8AC3E}">
        <p14:creationId xmlns:p14="http://schemas.microsoft.com/office/powerpoint/2010/main" val="1891157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video shows us that they're so tired that they fell asleep in the car as well as the girl trying over and over again even though she is frustrated that she keeps falling off the balancing beam this shows the perseverance of them</a:t>
            </a:r>
          </a:p>
        </p:txBody>
      </p:sp>
    </p:spTree>
    <p:extLst>
      <p:ext uri="{BB962C8B-B14F-4D97-AF65-F5344CB8AC3E}">
        <p14:creationId xmlns:p14="http://schemas.microsoft.com/office/powerpoint/2010/main" val="1453940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video shows us that they're so tired that they fell asleep in the car as well as the girl trying over and over again even though she is frustrated that she keeps falling off the balancing beam this shows the perseverance of them</a:t>
            </a:r>
          </a:p>
        </p:txBody>
      </p:sp>
    </p:spTree>
    <p:extLst>
      <p:ext uri="{BB962C8B-B14F-4D97-AF65-F5344CB8AC3E}">
        <p14:creationId xmlns:p14="http://schemas.microsoft.com/office/powerpoint/2010/main" val="327297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This Olympic television commercial was from Procter &amp; Gamble (P&amp;G), and the corporation released multiple campaign ads during the Olympics to “Thank moms” but the one we choose was the London 2012.</a:t>
            </a:r>
          </a:p>
          <a:p>
            <a:pPr>
              <a:buNone/>
            </a:pPr>
            <a:r>
              <a:rPr lang="en-US"/>
              <a:t>P&amp;G is an American multinational consumer goods corporation that sells cleaning products, health care and hygiene products.</a:t>
            </a:r>
          </a:p>
          <a:p>
            <a:pPr>
              <a:buNone/>
            </a:pPr>
            <a:r>
              <a:rPr lang="en-US"/>
              <a:t>The commercial was popular, even the reuploads got 300 thousand views on YouTube, plus they managed to reach around 16 million Olympic fans. </a:t>
            </a:r>
          </a:p>
        </p:txBody>
      </p:sp>
    </p:spTree>
    <p:extLst>
      <p:ext uri="{BB962C8B-B14F-4D97-AF65-F5344CB8AC3E}">
        <p14:creationId xmlns:p14="http://schemas.microsoft.com/office/powerpoint/2010/main" val="293568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814cf7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14999"/>
              </a:lnSpc>
              <a:spcBef>
                <a:spcPts val="1000"/>
              </a:spcBef>
              <a:spcAft>
                <a:spcPts val="1000"/>
              </a:spcAft>
              <a:buNone/>
            </a:pPr>
            <a:endParaRPr lang="en"/>
          </a:p>
          <a:p>
            <a:pPr marL="0" indent="0">
              <a:buNone/>
            </a:pPr>
            <a:r>
              <a:rPr lang="en-US"/>
              <a:t>This 2 minute plus commercial, it starts off with the mothers waking up their children and preparing them for the day,</a:t>
            </a:r>
          </a:p>
          <a:p>
            <a:pPr marL="0" indent="0">
              <a:buNone/>
            </a:pPr>
            <a:r>
              <a:rPr lang="en-US"/>
              <a:t>It then shows us the mothers spending time watching over their child while they are practicing and alternating to them doing chores.</a:t>
            </a:r>
          </a:p>
          <a:p>
            <a:pPr marL="0" indent="0">
              <a:buNone/>
            </a:pPr>
            <a:endParaRPr lang="en-US"/>
          </a:p>
          <a:p>
            <a:pPr marL="0" indent="0">
              <a:buNone/>
            </a:pPr>
            <a:r>
              <a:rPr lang="en-US"/>
              <a:t>The video then time skips to where they are Olympic Athletes and show each athletes succeeding and their mothers crying tears of joy from their success.</a:t>
            </a:r>
          </a:p>
          <a:p>
            <a:pPr marL="0" indent="0">
              <a:buNone/>
            </a:pPr>
            <a:endParaRPr lang="en-US"/>
          </a:p>
          <a:p>
            <a:pPr marL="0" indent="0">
              <a:buNone/>
            </a:pPr>
            <a:r>
              <a:rPr lang="en-US"/>
              <a:t>The last part which is the message from the company saying that being a mom is the </a:t>
            </a:r>
            <a:r>
              <a:rPr lang="en"/>
              <a:t>"The hardest job in the world and therefore is the best job in the world" and ends of by with proclaiming themselves as proud sponsor of moms.</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14999"/>
              </a:lnSpc>
              <a:spcBef>
                <a:spcPts val="1000"/>
              </a:spcBef>
              <a:spcAft>
                <a:spcPts val="1000"/>
              </a:spcAft>
              <a:buNone/>
            </a:pPr>
            <a:endParaRPr lang="en"/>
          </a:p>
          <a:p>
            <a:pPr marL="0" indent="0">
              <a:buNone/>
            </a:pPr>
            <a:r>
              <a:rPr lang="en-US"/>
              <a:t>This 2 minute plus commercial, it starts off with the mothers waking up their children and preparing them for the day,</a:t>
            </a:r>
          </a:p>
          <a:p>
            <a:pPr marL="0" indent="0">
              <a:buNone/>
            </a:pPr>
            <a:r>
              <a:rPr lang="en-US"/>
              <a:t>It then shows us the mothers spending time watching over their child while they are practicing and alternating to them doing chores.</a:t>
            </a:r>
          </a:p>
          <a:p>
            <a:pPr marL="0" indent="0">
              <a:buNone/>
            </a:pPr>
            <a:endParaRPr lang="en-US"/>
          </a:p>
          <a:p>
            <a:pPr marL="0" indent="0">
              <a:buNone/>
            </a:pPr>
            <a:r>
              <a:rPr lang="en-US"/>
              <a:t>The video then time skips to where they are Olympic Athletes and show each athletes succeeding and their mothers crying tears of joy from their success.</a:t>
            </a:r>
          </a:p>
          <a:p>
            <a:pPr marL="0" indent="0">
              <a:buNone/>
            </a:pPr>
            <a:endParaRPr lang="en-US"/>
          </a:p>
          <a:p>
            <a:pPr marL="0" indent="0">
              <a:buNone/>
            </a:pPr>
            <a:r>
              <a:rPr lang="en-US"/>
              <a:t>The last part which is the message from the company saying that being a mom is the </a:t>
            </a:r>
            <a:r>
              <a:rPr lang="en"/>
              <a:t>"The hardest job in the world and therefore is the best job in the world" and ends of by with proclaiming themselves as proud sponsor of moms.</a:t>
            </a:r>
            <a:endParaRPr lang="en-US"/>
          </a:p>
        </p:txBody>
      </p:sp>
    </p:spTree>
    <p:extLst>
      <p:ext uri="{BB962C8B-B14F-4D97-AF65-F5344CB8AC3E}">
        <p14:creationId xmlns:p14="http://schemas.microsoft.com/office/powerpoint/2010/main" val="3856215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14999"/>
              </a:lnSpc>
              <a:spcBef>
                <a:spcPts val="1000"/>
              </a:spcBef>
              <a:spcAft>
                <a:spcPts val="1000"/>
              </a:spcAft>
              <a:buNone/>
            </a:pPr>
            <a:endParaRPr lang="en"/>
          </a:p>
          <a:p>
            <a:pPr marL="0" indent="0">
              <a:buNone/>
            </a:pPr>
            <a:r>
              <a:rPr lang="en-US"/>
              <a:t>This 2 minute plus commercial, it starts off with the mothers waking up their children and preparing them for the day,</a:t>
            </a:r>
          </a:p>
          <a:p>
            <a:pPr marL="0" indent="0">
              <a:buNone/>
            </a:pPr>
            <a:r>
              <a:rPr lang="en-US"/>
              <a:t>It then shows us the mothers spending time watching over their child while they are practicing and alternating to them doing chores.</a:t>
            </a:r>
          </a:p>
          <a:p>
            <a:pPr marL="0" indent="0">
              <a:buNone/>
            </a:pPr>
            <a:endParaRPr lang="en-US"/>
          </a:p>
          <a:p>
            <a:pPr marL="0" indent="0">
              <a:buNone/>
            </a:pPr>
            <a:r>
              <a:rPr lang="en-US"/>
              <a:t>The video then time skips to where they are Olympic Athletes and show each athletes succeeding and their mothers crying tears of joy from their success.</a:t>
            </a:r>
          </a:p>
          <a:p>
            <a:pPr marL="0" indent="0">
              <a:buNone/>
            </a:pPr>
            <a:endParaRPr lang="en-US"/>
          </a:p>
          <a:p>
            <a:pPr marL="0" indent="0">
              <a:buNone/>
            </a:pPr>
            <a:r>
              <a:rPr lang="en-US"/>
              <a:t>The last part which is the message from the company saying that being a mom is the </a:t>
            </a:r>
            <a:r>
              <a:rPr lang="en"/>
              <a:t>"The hardest job in the world and therefore is the best job in the world" and ends of by with proclaiming themselves as proud sponsor of moms.</a:t>
            </a:r>
            <a:endParaRPr lang="en-US"/>
          </a:p>
        </p:txBody>
      </p:sp>
    </p:spTree>
    <p:extLst>
      <p:ext uri="{BB962C8B-B14F-4D97-AF65-F5344CB8AC3E}">
        <p14:creationId xmlns:p14="http://schemas.microsoft.com/office/powerpoint/2010/main" val="1256927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14999"/>
              </a:lnSpc>
              <a:spcBef>
                <a:spcPts val="1000"/>
              </a:spcBef>
              <a:spcAft>
                <a:spcPts val="1000"/>
              </a:spcAft>
              <a:buNone/>
            </a:pPr>
            <a:endParaRPr lang="en"/>
          </a:p>
          <a:p>
            <a:pPr marL="0" indent="0">
              <a:buNone/>
            </a:pPr>
            <a:r>
              <a:rPr lang="en-US"/>
              <a:t>This 2 minute plus commercial, it starts off with the mothers waking up their children and preparing them for the day,</a:t>
            </a:r>
          </a:p>
          <a:p>
            <a:pPr marL="0" indent="0">
              <a:buNone/>
            </a:pPr>
            <a:r>
              <a:rPr lang="en-US"/>
              <a:t>It then shows us the mothers spending time watching over their child while they are practicing and alternating to them doing chores.</a:t>
            </a:r>
          </a:p>
          <a:p>
            <a:pPr marL="0" indent="0">
              <a:buNone/>
            </a:pPr>
            <a:endParaRPr lang="en-US"/>
          </a:p>
          <a:p>
            <a:pPr marL="0" indent="0">
              <a:buNone/>
            </a:pPr>
            <a:r>
              <a:rPr lang="en-US"/>
              <a:t>The video then time skips to where they are Olympic Athletes and show each athletes succeeding and their mothers crying tears of joy from their success.</a:t>
            </a:r>
          </a:p>
          <a:p>
            <a:pPr marL="0" indent="0">
              <a:buNone/>
            </a:pPr>
            <a:endParaRPr lang="en-US"/>
          </a:p>
          <a:p>
            <a:pPr marL="0" indent="0">
              <a:buNone/>
            </a:pPr>
            <a:r>
              <a:rPr lang="en-US"/>
              <a:t>The last part which is the message from the company saying that being a mom is the </a:t>
            </a:r>
            <a:r>
              <a:rPr lang="en"/>
              <a:t>"The hardest job in the world and therefore is the best job in the world" and ends of by with proclaiming themselves as proud sponsor of moms.</a:t>
            </a:r>
            <a:endParaRPr lang="en-US"/>
          </a:p>
        </p:txBody>
      </p:sp>
    </p:spTree>
    <p:extLst>
      <p:ext uri="{BB962C8B-B14F-4D97-AF65-F5344CB8AC3E}">
        <p14:creationId xmlns:p14="http://schemas.microsoft.com/office/powerpoint/2010/main" val="1412633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814cf7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endParaRPr lang="en-US"/>
          </a:p>
          <a:p>
            <a:pPr marL="0" lvl="0" indent="0" algn="l">
              <a:spcBef>
                <a:spcPts val="0"/>
              </a:spcBef>
              <a:spcAft>
                <a:spcPts val="0"/>
              </a:spcAft>
              <a:buNone/>
            </a:pPr>
            <a:endParaRPr/>
          </a:p>
        </p:txBody>
      </p:sp>
    </p:spTree>
    <p:extLst>
      <p:ext uri="{BB962C8B-B14F-4D97-AF65-F5344CB8AC3E}">
        <p14:creationId xmlns:p14="http://schemas.microsoft.com/office/powerpoint/2010/main" val="1573758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evcF5ouMCeE?feature=oembe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93291" y="748838"/>
            <a:ext cx="6331500" cy="1542000"/>
          </a:xfrm>
          <a:prstGeom prst="rect">
            <a:avLst/>
          </a:prstGeom>
        </p:spPr>
        <p:txBody>
          <a:bodyPr spcFirstLastPara="1" wrap="square" lIns="91425" tIns="91425" rIns="91425" bIns="91425" anchor="t" anchorCtr="0">
            <a:noAutofit/>
          </a:bodyPr>
          <a:lstStyle/>
          <a:p>
            <a:r>
              <a:rPr lang="en" b="0"/>
              <a:t>TVC Olympic Games 2012 London - Best Job (P&amp;G)</a:t>
            </a:r>
            <a:endParaRPr lang="en-US"/>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indent="0"/>
            <a:r>
              <a:rPr lang="en" sz="2400" dirty="0"/>
              <a:t>An analysis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2">
            <a:extLst>
              <a:ext uri="{FF2B5EF4-FFF2-40B4-BE49-F238E27FC236}">
                <a16:creationId xmlns:a16="http://schemas.microsoft.com/office/drawing/2014/main" id="{3E044180-8CB0-4DAA-B7C8-EF66FEAB5B18}"/>
              </a:ext>
            </a:extLst>
          </p:cNvPr>
          <p:cNvPicPr>
            <a:picLocks noChangeAspect="1"/>
          </p:cNvPicPr>
          <p:nvPr/>
        </p:nvPicPr>
        <p:blipFill>
          <a:blip r:embed="rId3"/>
          <a:stretch>
            <a:fillRect/>
          </a:stretch>
        </p:blipFill>
        <p:spPr>
          <a:xfrm>
            <a:off x="-1229" y="-307"/>
            <a:ext cx="9152602" cy="5144114"/>
          </a:xfrm>
          <a:prstGeom prst="rect">
            <a:avLst/>
          </a:prstGeom>
        </p:spPr>
      </p:pic>
      <p:sp>
        <p:nvSpPr>
          <p:cNvPr id="5" name="TextBox 4">
            <a:extLst>
              <a:ext uri="{FF2B5EF4-FFF2-40B4-BE49-F238E27FC236}">
                <a16:creationId xmlns:a16="http://schemas.microsoft.com/office/drawing/2014/main" id="{84C6E9D0-571E-4E8F-9A1D-816360EC55D8}"/>
              </a:ext>
            </a:extLst>
          </p:cNvPr>
          <p:cNvSpPr txBox="1"/>
          <p:nvPr/>
        </p:nvSpPr>
        <p:spPr>
          <a:xfrm>
            <a:off x="1846957" y="1631935"/>
            <a:ext cx="5453447" cy="7078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rgbClr val="FFFFFF"/>
                </a:solidFill>
                <a:latin typeface="Raleway"/>
              </a:rPr>
              <a:t>Intended Messages</a:t>
            </a:r>
            <a:endParaRPr lang="en-US" err="1"/>
          </a:p>
        </p:txBody>
      </p:sp>
    </p:spTree>
    <p:extLst>
      <p:ext uri="{BB962C8B-B14F-4D97-AF65-F5344CB8AC3E}">
        <p14:creationId xmlns:p14="http://schemas.microsoft.com/office/powerpoint/2010/main" val="1113970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229487" y="-74489"/>
            <a:ext cx="9602975" cy="5281707"/>
          </a:xfrm>
          <a:prstGeom prst="rect">
            <a:avLst/>
          </a:prstGeom>
          <a:noFill/>
          <a:ln>
            <a:noFill/>
          </a:ln>
        </p:spPr>
      </p:pic>
      <p:sp>
        <p:nvSpPr>
          <p:cNvPr id="124" name="Google Shape;124;p19"/>
          <p:cNvSpPr txBox="1">
            <a:spLocks noGrp="1"/>
          </p:cNvSpPr>
          <p:nvPr>
            <p:ph type="body" idx="4294967295"/>
          </p:nvPr>
        </p:nvSpPr>
        <p:spPr>
          <a:xfrm>
            <a:off x="552005" y="1339832"/>
            <a:ext cx="3750906" cy="2833161"/>
          </a:xfrm>
          <a:prstGeom prst="rect">
            <a:avLst/>
          </a:prstGeom>
        </p:spPr>
        <p:txBody>
          <a:bodyPr spcFirstLastPara="1" wrap="square" lIns="91425" tIns="91425" rIns="91425" bIns="91425" anchor="t" anchorCtr="0">
            <a:noAutofit/>
          </a:bodyPr>
          <a:lstStyle/>
          <a:p>
            <a:pPr marL="0" indent="0">
              <a:buSzPts val="1100"/>
              <a:buNone/>
            </a:pPr>
            <a:endParaRPr lang="en" sz="2400">
              <a:solidFill>
                <a:schemeClr val="bg2"/>
              </a:solidFill>
              <a:latin typeface="Raleway"/>
            </a:endParaRPr>
          </a:p>
          <a:p>
            <a:pPr marL="368300" indent="-228600">
              <a:lnSpc>
                <a:spcPct val="114999"/>
              </a:lnSpc>
              <a:spcBef>
                <a:spcPts val="1000"/>
              </a:spcBef>
              <a:spcAft>
                <a:spcPts val="1000"/>
              </a:spcAft>
              <a:buClr>
                <a:schemeClr val="dk1"/>
              </a:buClr>
              <a:buSzPts val="1400"/>
              <a:buFont typeface="Wingdings"/>
              <a:buChar char="§"/>
            </a:pPr>
            <a:r>
              <a:rPr lang="en" sz="2400">
                <a:latin typeface="Raleway"/>
              </a:rPr>
              <a:t>To show how we rely on our mothers</a:t>
            </a:r>
          </a:p>
          <a:p>
            <a:pPr marL="139700" indent="0">
              <a:lnSpc>
                <a:spcPct val="114999"/>
              </a:lnSpc>
              <a:spcBef>
                <a:spcPts val="1000"/>
              </a:spcBef>
              <a:spcAft>
                <a:spcPts val="1000"/>
              </a:spcAft>
              <a:buClr>
                <a:schemeClr val="dk1"/>
              </a:buClr>
              <a:buSzPts val="1400"/>
              <a:buNone/>
            </a:pPr>
            <a:endParaRPr lang="en" sz="2400">
              <a:solidFill>
                <a:srgbClr val="000000"/>
              </a:solidFill>
              <a:latin typeface="Raleway"/>
              <a:ea typeface="Raleway"/>
              <a:cs typeface="Raleway"/>
            </a:endParaRPr>
          </a:p>
        </p:txBody>
      </p:sp>
      <p:pic>
        <p:nvPicPr>
          <p:cNvPr id="4" name="Picture 4" descr="A picture containing text, indoor&#10;&#10;Description automatically generated">
            <a:extLst>
              <a:ext uri="{FF2B5EF4-FFF2-40B4-BE49-F238E27FC236}">
                <a16:creationId xmlns:a16="http://schemas.microsoft.com/office/drawing/2014/main" id="{69B28ECA-120C-4AE4-9762-6A5BF7C5700D}"/>
              </a:ext>
            </a:extLst>
          </p:cNvPr>
          <p:cNvPicPr>
            <a:picLocks noChangeAspect="1"/>
          </p:cNvPicPr>
          <p:nvPr/>
        </p:nvPicPr>
        <p:blipFill>
          <a:blip r:embed="rId4"/>
          <a:stretch>
            <a:fillRect/>
          </a:stretch>
        </p:blipFill>
        <p:spPr>
          <a:xfrm>
            <a:off x="4720806" y="317735"/>
            <a:ext cx="4047945" cy="2243596"/>
          </a:xfrm>
          <a:prstGeom prst="rect">
            <a:avLst/>
          </a:prstGeom>
        </p:spPr>
      </p:pic>
      <p:pic>
        <p:nvPicPr>
          <p:cNvPr id="3" name="Picture 4" descr="A picture containing outdoor, person&#10;&#10;Description automatically generated">
            <a:extLst>
              <a:ext uri="{FF2B5EF4-FFF2-40B4-BE49-F238E27FC236}">
                <a16:creationId xmlns:a16="http://schemas.microsoft.com/office/drawing/2014/main" id="{53AB3D5C-8421-4BFA-8A26-AE7BD1D622E7}"/>
              </a:ext>
            </a:extLst>
          </p:cNvPr>
          <p:cNvPicPr>
            <a:picLocks noChangeAspect="1"/>
          </p:cNvPicPr>
          <p:nvPr/>
        </p:nvPicPr>
        <p:blipFill>
          <a:blip r:embed="rId5"/>
          <a:stretch>
            <a:fillRect/>
          </a:stretch>
        </p:blipFill>
        <p:spPr>
          <a:xfrm>
            <a:off x="4731588" y="2759018"/>
            <a:ext cx="4026379" cy="2234955"/>
          </a:xfrm>
          <a:prstGeom prst="rect">
            <a:avLst/>
          </a:prstGeom>
        </p:spPr>
      </p:pic>
      <p:sp>
        <p:nvSpPr>
          <p:cNvPr id="2" name="Google Shape;123;p19">
            <a:extLst>
              <a:ext uri="{FF2B5EF4-FFF2-40B4-BE49-F238E27FC236}">
                <a16:creationId xmlns:a16="http://schemas.microsoft.com/office/drawing/2014/main" id="{2EFC4372-A384-45D5-A0C4-1C3F1063852C}"/>
              </a:ext>
            </a:extLst>
          </p:cNvPr>
          <p:cNvSpPr txBox="1"/>
          <p:nvPr/>
        </p:nvSpPr>
        <p:spPr>
          <a:xfrm>
            <a:off x="373222" y="162136"/>
            <a:ext cx="4139826" cy="840092"/>
          </a:xfrm>
          <a:prstGeom prst="rect">
            <a:avLst/>
          </a:prstGeom>
          <a:noFill/>
          <a:ln>
            <a:noFill/>
          </a:ln>
        </p:spPr>
        <p:txBody>
          <a:bodyPr spcFirstLastPara="1" wrap="square" lIns="91425" tIns="91425" rIns="91425" bIns="91425" anchor="b" anchorCtr="0">
            <a:noAutofit/>
          </a:bodyPr>
          <a:lstStyle/>
          <a:p>
            <a:r>
              <a:rPr lang="en" sz="3200" b="1">
                <a:solidFill>
                  <a:schemeClr val="lt2"/>
                </a:solidFill>
                <a:latin typeface="Raleway"/>
                <a:sym typeface="Raleway"/>
              </a:rPr>
              <a:t>Intended Message 1</a:t>
            </a:r>
            <a:endParaRPr lang="en-US" sz="3200">
              <a:solidFill>
                <a:schemeClr val="lt2"/>
              </a:solidFill>
            </a:endParaRPr>
          </a:p>
        </p:txBody>
      </p:sp>
    </p:spTree>
    <p:extLst>
      <p:ext uri="{BB962C8B-B14F-4D97-AF65-F5344CB8AC3E}">
        <p14:creationId xmlns:p14="http://schemas.microsoft.com/office/powerpoint/2010/main" val="2829749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229487" y="-74489"/>
            <a:ext cx="9602975" cy="5281707"/>
          </a:xfrm>
          <a:prstGeom prst="rect">
            <a:avLst/>
          </a:prstGeom>
          <a:noFill/>
          <a:ln>
            <a:noFill/>
          </a:ln>
        </p:spPr>
      </p:pic>
      <p:sp>
        <p:nvSpPr>
          <p:cNvPr id="124" name="Google Shape;124;p19"/>
          <p:cNvSpPr txBox="1">
            <a:spLocks noGrp="1"/>
          </p:cNvSpPr>
          <p:nvPr>
            <p:ph type="body" idx="4294967295"/>
          </p:nvPr>
        </p:nvSpPr>
        <p:spPr>
          <a:xfrm>
            <a:off x="390989" y="928798"/>
            <a:ext cx="3637410" cy="3288241"/>
          </a:xfrm>
          <a:prstGeom prst="rect">
            <a:avLst/>
          </a:prstGeom>
        </p:spPr>
        <p:txBody>
          <a:bodyPr spcFirstLastPara="1" wrap="square" lIns="91425" tIns="91425" rIns="91425" bIns="91425" anchor="t" anchorCtr="0">
            <a:noAutofit/>
          </a:bodyPr>
          <a:lstStyle/>
          <a:p>
            <a:pPr marL="0" indent="0">
              <a:buSzPts val="1100"/>
              <a:buNone/>
            </a:pPr>
            <a:endParaRPr lang="en" sz="2400">
              <a:solidFill>
                <a:schemeClr val="bg2"/>
              </a:solidFill>
              <a:latin typeface="Raleway"/>
            </a:endParaRPr>
          </a:p>
          <a:p>
            <a:pPr marL="368300" indent="-228600">
              <a:lnSpc>
                <a:spcPct val="114999"/>
              </a:lnSpc>
              <a:spcBef>
                <a:spcPts val="1000"/>
              </a:spcBef>
              <a:spcAft>
                <a:spcPts val="1000"/>
              </a:spcAft>
              <a:buClr>
                <a:schemeClr val="dk1"/>
              </a:buClr>
              <a:buSzPts val="1400"/>
              <a:buFont typeface="Wingdings"/>
              <a:buChar char="§"/>
            </a:pPr>
            <a:r>
              <a:rPr lang="en-US" sz="2400">
                <a:latin typeface="Raleway"/>
              </a:rPr>
              <a:t>Mothers will always be there to support their children and their endeavors </a:t>
            </a:r>
            <a:endParaRPr lang="en" sz="2400"/>
          </a:p>
        </p:txBody>
      </p:sp>
      <p:pic>
        <p:nvPicPr>
          <p:cNvPr id="3" name="Picture 3">
            <a:extLst>
              <a:ext uri="{FF2B5EF4-FFF2-40B4-BE49-F238E27FC236}">
                <a16:creationId xmlns:a16="http://schemas.microsoft.com/office/drawing/2014/main" id="{28036C3F-BCCC-42FD-8507-DFDA153F4F8A}"/>
              </a:ext>
            </a:extLst>
          </p:cNvPr>
          <p:cNvPicPr>
            <a:picLocks noChangeAspect="1"/>
          </p:cNvPicPr>
          <p:nvPr/>
        </p:nvPicPr>
        <p:blipFill>
          <a:blip r:embed="rId4"/>
          <a:stretch>
            <a:fillRect/>
          </a:stretch>
        </p:blipFill>
        <p:spPr>
          <a:xfrm>
            <a:off x="4663967" y="112116"/>
            <a:ext cx="4377283" cy="2468963"/>
          </a:xfrm>
          <a:prstGeom prst="rect">
            <a:avLst/>
          </a:prstGeom>
        </p:spPr>
      </p:pic>
      <p:pic>
        <p:nvPicPr>
          <p:cNvPr id="2" name="Picture 3" descr="A picture containing person&#10;&#10;Description automatically generated">
            <a:extLst>
              <a:ext uri="{FF2B5EF4-FFF2-40B4-BE49-F238E27FC236}">
                <a16:creationId xmlns:a16="http://schemas.microsoft.com/office/drawing/2014/main" id="{DB209ECA-74D8-4C75-B0F5-B27C8FC2B7C3}"/>
              </a:ext>
            </a:extLst>
          </p:cNvPr>
          <p:cNvPicPr>
            <a:picLocks noChangeAspect="1"/>
          </p:cNvPicPr>
          <p:nvPr/>
        </p:nvPicPr>
        <p:blipFill>
          <a:blip r:embed="rId5"/>
          <a:stretch>
            <a:fillRect/>
          </a:stretch>
        </p:blipFill>
        <p:spPr>
          <a:xfrm>
            <a:off x="4663602" y="2574349"/>
            <a:ext cx="4371252" cy="2451685"/>
          </a:xfrm>
          <a:prstGeom prst="rect">
            <a:avLst/>
          </a:prstGeom>
        </p:spPr>
      </p:pic>
      <p:sp>
        <p:nvSpPr>
          <p:cNvPr id="4" name="Google Shape;123;p19">
            <a:extLst>
              <a:ext uri="{FF2B5EF4-FFF2-40B4-BE49-F238E27FC236}">
                <a16:creationId xmlns:a16="http://schemas.microsoft.com/office/drawing/2014/main" id="{DF9C7F88-B74A-42FA-B58E-1242C89A6A6D}"/>
              </a:ext>
            </a:extLst>
          </p:cNvPr>
          <p:cNvSpPr txBox="1"/>
          <p:nvPr/>
        </p:nvSpPr>
        <p:spPr>
          <a:xfrm>
            <a:off x="336112" y="162136"/>
            <a:ext cx="4139826" cy="840092"/>
          </a:xfrm>
          <a:prstGeom prst="rect">
            <a:avLst/>
          </a:prstGeom>
          <a:noFill/>
          <a:ln>
            <a:noFill/>
          </a:ln>
        </p:spPr>
        <p:txBody>
          <a:bodyPr spcFirstLastPara="1" wrap="square" lIns="91425" tIns="91425" rIns="91425" bIns="91425" anchor="b" anchorCtr="0">
            <a:noAutofit/>
          </a:bodyPr>
          <a:lstStyle/>
          <a:p>
            <a:r>
              <a:rPr lang="en" sz="3200" b="1">
                <a:solidFill>
                  <a:schemeClr val="lt2"/>
                </a:solidFill>
                <a:latin typeface="Raleway"/>
                <a:sym typeface="Raleway"/>
              </a:rPr>
              <a:t>Intended Message 2</a:t>
            </a:r>
            <a:endParaRPr lang="en-US" sz="3200">
              <a:solidFill>
                <a:schemeClr val="lt2"/>
              </a:solidFill>
            </a:endParaRPr>
          </a:p>
        </p:txBody>
      </p:sp>
    </p:spTree>
    <p:extLst>
      <p:ext uri="{BB962C8B-B14F-4D97-AF65-F5344CB8AC3E}">
        <p14:creationId xmlns:p14="http://schemas.microsoft.com/office/powerpoint/2010/main" val="25784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229487" y="-74489"/>
            <a:ext cx="9602975" cy="5281707"/>
          </a:xfrm>
          <a:prstGeom prst="rect">
            <a:avLst/>
          </a:prstGeom>
          <a:noFill/>
          <a:ln>
            <a:noFill/>
          </a:ln>
        </p:spPr>
      </p:pic>
      <p:sp>
        <p:nvSpPr>
          <p:cNvPr id="123" name="Google Shape;123;p19"/>
          <p:cNvSpPr txBox="1"/>
          <p:nvPr/>
        </p:nvSpPr>
        <p:spPr>
          <a:xfrm>
            <a:off x="373222" y="162136"/>
            <a:ext cx="4139826" cy="840092"/>
          </a:xfrm>
          <a:prstGeom prst="rect">
            <a:avLst/>
          </a:prstGeom>
          <a:noFill/>
          <a:ln>
            <a:noFill/>
          </a:ln>
        </p:spPr>
        <p:txBody>
          <a:bodyPr spcFirstLastPara="1" wrap="square" lIns="91425" tIns="91425" rIns="91425" bIns="91425" anchor="b" anchorCtr="0">
            <a:noAutofit/>
          </a:bodyPr>
          <a:lstStyle/>
          <a:p>
            <a:r>
              <a:rPr lang="en" sz="3200" b="1">
                <a:solidFill>
                  <a:schemeClr val="lt2"/>
                </a:solidFill>
                <a:latin typeface="Raleway"/>
                <a:sym typeface="Raleway"/>
              </a:rPr>
              <a:t>Intended Message 3</a:t>
            </a:r>
            <a:endParaRPr lang="en-US" sz="3200">
              <a:solidFill>
                <a:schemeClr val="lt2"/>
              </a:solidFill>
            </a:endParaRPr>
          </a:p>
        </p:txBody>
      </p:sp>
      <p:sp>
        <p:nvSpPr>
          <p:cNvPr id="124" name="Google Shape;124;p19"/>
          <p:cNvSpPr txBox="1">
            <a:spLocks noGrp="1"/>
          </p:cNvSpPr>
          <p:nvPr>
            <p:ph type="body" idx="4294967295"/>
          </p:nvPr>
        </p:nvSpPr>
        <p:spPr>
          <a:xfrm>
            <a:off x="776253" y="1289207"/>
            <a:ext cx="3017479" cy="2900784"/>
          </a:xfrm>
          <a:prstGeom prst="rect">
            <a:avLst/>
          </a:prstGeom>
        </p:spPr>
        <p:txBody>
          <a:bodyPr spcFirstLastPara="1" wrap="square" lIns="91425" tIns="91425" rIns="91425" bIns="91425" anchor="t" anchorCtr="0">
            <a:noAutofit/>
          </a:bodyPr>
          <a:lstStyle/>
          <a:p>
            <a:pPr marL="0" indent="0">
              <a:buSzPts val="1100"/>
              <a:buNone/>
            </a:pPr>
            <a:endParaRPr lang="en" sz="2400">
              <a:solidFill>
                <a:schemeClr val="bg2"/>
              </a:solidFill>
              <a:latin typeface="Raleway"/>
            </a:endParaRPr>
          </a:p>
          <a:p>
            <a:pPr marL="368300" indent="-228600">
              <a:lnSpc>
                <a:spcPct val="114999"/>
              </a:lnSpc>
              <a:spcBef>
                <a:spcPts val="1000"/>
              </a:spcBef>
              <a:spcAft>
                <a:spcPts val="1000"/>
              </a:spcAft>
              <a:buClr>
                <a:schemeClr val="dk1"/>
              </a:buClr>
              <a:buSzPts val="1400"/>
              <a:buFont typeface="Wingdings"/>
              <a:buChar char="§"/>
            </a:pPr>
            <a:r>
              <a:rPr lang="en-US" sz="2400">
                <a:latin typeface="Raleway"/>
              </a:rPr>
              <a:t>It takes a lot of hard work and dedication to achieve success</a:t>
            </a:r>
            <a:endParaRPr lang="en" sz="2400">
              <a:latin typeface="Raleway"/>
            </a:endParaRPr>
          </a:p>
        </p:txBody>
      </p:sp>
      <p:pic>
        <p:nvPicPr>
          <p:cNvPr id="4" name="Picture 4" descr="A picture containing person, indoor&#10;&#10;Description automatically generated">
            <a:extLst>
              <a:ext uri="{FF2B5EF4-FFF2-40B4-BE49-F238E27FC236}">
                <a16:creationId xmlns:a16="http://schemas.microsoft.com/office/drawing/2014/main" id="{996BA5CA-F442-44A3-B644-A6111211F0A5}"/>
              </a:ext>
            </a:extLst>
          </p:cNvPr>
          <p:cNvPicPr>
            <a:picLocks noChangeAspect="1"/>
          </p:cNvPicPr>
          <p:nvPr/>
        </p:nvPicPr>
        <p:blipFill>
          <a:blip r:embed="rId4"/>
          <a:stretch>
            <a:fillRect/>
          </a:stretch>
        </p:blipFill>
        <p:spPr>
          <a:xfrm>
            <a:off x="4975957" y="2819174"/>
            <a:ext cx="3591558" cy="1932732"/>
          </a:xfrm>
          <a:prstGeom prst="rect">
            <a:avLst/>
          </a:prstGeom>
        </p:spPr>
      </p:pic>
      <p:pic>
        <p:nvPicPr>
          <p:cNvPr id="2" name="Picture 4" descr="A picture containing person, window, young&#10;&#10;Description automatically generated">
            <a:extLst>
              <a:ext uri="{FF2B5EF4-FFF2-40B4-BE49-F238E27FC236}">
                <a16:creationId xmlns:a16="http://schemas.microsoft.com/office/drawing/2014/main" id="{3D1BDD7D-64D1-4949-AEB1-9DBB3E93F418}"/>
              </a:ext>
            </a:extLst>
          </p:cNvPr>
          <p:cNvPicPr>
            <a:picLocks noChangeAspect="1"/>
          </p:cNvPicPr>
          <p:nvPr/>
        </p:nvPicPr>
        <p:blipFill>
          <a:blip r:embed="rId5"/>
          <a:stretch>
            <a:fillRect/>
          </a:stretch>
        </p:blipFill>
        <p:spPr>
          <a:xfrm>
            <a:off x="4974276" y="481524"/>
            <a:ext cx="3589316" cy="2310090"/>
          </a:xfrm>
          <a:prstGeom prst="rect">
            <a:avLst/>
          </a:prstGeom>
        </p:spPr>
      </p:pic>
    </p:spTree>
    <p:extLst>
      <p:ext uri="{BB962C8B-B14F-4D97-AF65-F5344CB8AC3E}">
        <p14:creationId xmlns:p14="http://schemas.microsoft.com/office/powerpoint/2010/main" val="2864365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2"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151" name="Google Shape;151;p22"/>
          <p:cNvSpPr txBox="1">
            <a:spLocks noGrp="1"/>
          </p:cNvSpPr>
          <p:nvPr>
            <p:ph type="title"/>
          </p:nvPr>
        </p:nvSpPr>
        <p:spPr>
          <a:xfrm>
            <a:off x="249485" y="436476"/>
            <a:ext cx="6244200" cy="3835500"/>
          </a:xfrm>
          <a:prstGeom prst="rect">
            <a:avLst/>
          </a:prstGeom>
        </p:spPr>
        <p:txBody>
          <a:bodyPr spcFirstLastPara="1" wrap="square" lIns="91425" tIns="91425" rIns="91425" bIns="91425" anchor="t" anchorCtr="0">
            <a:noAutofit/>
          </a:bodyPr>
          <a:lstStyle/>
          <a:p>
            <a:r>
              <a:rPr lang="en"/>
              <a:t>Messaging techniques</a:t>
            </a:r>
          </a:p>
        </p:txBody>
      </p:sp>
    </p:spTree>
    <p:extLst>
      <p:ext uri="{BB962C8B-B14F-4D97-AF65-F5344CB8AC3E}">
        <p14:creationId xmlns:p14="http://schemas.microsoft.com/office/powerpoint/2010/main" val="1998561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304968" y="-139187"/>
            <a:ext cx="9775503" cy="5411103"/>
          </a:xfrm>
          <a:prstGeom prst="rect">
            <a:avLst/>
          </a:prstGeom>
          <a:noFill/>
          <a:ln>
            <a:noFill/>
          </a:ln>
        </p:spPr>
      </p:pic>
      <p:sp>
        <p:nvSpPr>
          <p:cNvPr id="2" name="Google Shape;130;p20">
            <a:extLst>
              <a:ext uri="{FF2B5EF4-FFF2-40B4-BE49-F238E27FC236}">
                <a16:creationId xmlns:a16="http://schemas.microsoft.com/office/drawing/2014/main" id="{36424F67-9347-4095-B92B-6C0FACE1C2C4}"/>
              </a:ext>
            </a:extLst>
          </p:cNvPr>
          <p:cNvSpPr txBox="1">
            <a:spLocks/>
          </p:cNvSpPr>
          <p:nvPr/>
        </p:nvSpPr>
        <p:spPr>
          <a:xfrm>
            <a:off x="5283819" y="1336240"/>
            <a:ext cx="4508252" cy="318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 sz="3200" b="1">
                <a:solidFill>
                  <a:schemeClr val="dk1"/>
                </a:solidFill>
                <a:latin typeface="Raleway"/>
              </a:rPr>
              <a:t>Emotional Appeal</a:t>
            </a:r>
            <a:endParaRPr lang="en-US" sz="3200">
              <a:solidFill>
                <a:schemeClr val="dk1"/>
              </a:solidFill>
              <a:latin typeface="Raleway"/>
            </a:endParaRPr>
          </a:p>
          <a:p>
            <a:pPr indent="-457200">
              <a:lnSpc>
                <a:spcPct val="114999"/>
              </a:lnSpc>
              <a:buFont typeface="Arial"/>
              <a:buChar char="•"/>
            </a:pPr>
            <a:r>
              <a:rPr lang="en" sz="2400">
                <a:solidFill>
                  <a:schemeClr val="bg2"/>
                </a:solidFill>
                <a:latin typeface="Raleway"/>
              </a:rPr>
              <a:t>Optimism</a:t>
            </a:r>
          </a:p>
          <a:p>
            <a:pPr indent="-457200">
              <a:lnSpc>
                <a:spcPct val="114999"/>
              </a:lnSpc>
              <a:buFont typeface="Arial"/>
              <a:buChar char="•"/>
            </a:pPr>
            <a:endParaRPr lang="en" sz="2400">
              <a:solidFill>
                <a:schemeClr val="bg2"/>
              </a:solidFill>
              <a:latin typeface="Raleway"/>
            </a:endParaRPr>
          </a:p>
          <a:p>
            <a:pPr indent="-457200">
              <a:lnSpc>
                <a:spcPct val="114999"/>
              </a:lnSpc>
              <a:buFont typeface="Arial"/>
              <a:buChar char="•"/>
            </a:pPr>
            <a:r>
              <a:rPr lang="en" sz="2400">
                <a:solidFill>
                  <a:schemeClr val="bg2"/>
                </a:solidFill>
                <a:latin typeface="Raleway"/>
              </a:rPr>
              <a:t>Compassion</a:t>
            </a:r>
          </a:p>
          <a:p>
            <a:pPr>
              <a:lnSpc>
                <a:spcPct val="114999"/>
              </a:lnSpc>
            </a:pPr>
            <a:endParaRPr lang="en" sz="2400">
              <a:latin typeface="Raleway"/>
            </a:endParaRPr>
          </a:p>
          <a:p>
            <a:pPr>
              <a:lnSpc>
                <a:spcPct val="114999"/>
              </a:lnSpc>
            </a:pPr>
            <a:endParaRPr lang="en" sz="1800"/>
          </a:p>
        </p:txBody>
      </p:sp>
      <p:pic>
        <p:nvPicPr>
          <p:cNvPr id="4" name="Picture 5">
            <a:extLst>
              <a:ext uri="{FF2B5EF4-FFF2-40B4-BE49-F238E27FC236}">
                <a16:creationId xmlns:a16="http://schemas.microsoft.com/office/drawing/2014/main" id="{6C828C1D-A975-4E8C-921E-5FACED4CABA3}"/>
              </a:ext>
            </a:extLst>
          </p:cNvPr>
          <p:cNvPicPr>
            <a:picLocks noChangeAspect="1"/>
          </p:cNvPicPr>
          <p:nvPr/>
        </p:nvPicPr>
        <p:blipFill>
          <a:blip r:embed="rId4"/>
          <a:stretch>
            <a:fillRect/>
          </a:stretch>
        </p:blipFill>
        <p:spPr>
          <a:xfrm>
            <a:off x="48876" y="63444"/>
            <a:ext cx="4278773" cy="2327362"/>
          </a:xfrm>
          <a:prstGeom prst="rect">
            <a:avLst/>
          </a:prstGeom>
        </p:spPr>
      </p:pic>
      <p:pic>
        <p:nvPicPr>
          <p:cNvPr id="6" name="Picture 2" descr="A picture containing person, dark, staring, crowd&#10;&#10;Description automatically generated">
            <a:extLst>
              <a:ext uri="{FF2B5EF4-FFF2-40B4-BE49-F238E27FC236}">
                <a16:creationId xmlns:a16="http://schemas.microsoft.com/office/drawing/2014/main" id="{D323134D-39D3-4032-9F60-C6133EC8012B}"/>
              </a:ext>
            </a:extLst>
          </p:cNvPr>
          <p:cNvPicPr>
            <a:picLocks noChangeAspect="1"/>
          </p:cNvPicPr>
          <p:nvPr/>
        </p:nvPicPr>
        <p:blipFill>
          <a:blip r:embed="rId5"/>
          <a:stretch>
            <a:fillRect/>
          </a:stretch>
        </p:blipFill>
        <p:spPr>
          <a:xfrm>
            <a:off x="51758" y="2671010"/>
            <a:ext cx="4285746" cy="2413702"/>
          </a:xfrm>
          <a:prstGeom prst="rect">
            <a:avLst/>
          </a:prstGeom>
        </p:spPr>
      </p:pic>
    </p:spTree>
    <p:extLst>
      <p:ext uri="{BB962C8B-B14F-4D97-AF65-F5344CB8AC3E}">
        <p14:creationId xmlns:p14="http://schemas.microsoft.com/office/powerpoint/2010/main" val="500762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304968" y="-119134"/>
            <a:ext cx="9775503" cy="5411103"/>
          </a:xfrm>
          <a:prstGeom prst="rect">
            <a:avLst/>
          </a:prstGeom>
          <a:noFill/>
          <a:ln>
            <a:noFill/>
          </a:ln>
        </p:spPr>
      </p:pic>
      <p:pic>
        <p:nvPicPr>
          <p:cNvPr id="2" name="Picture 2" descr="A picture containing person, indoor&#10;&#10;Description automatically generated">
            <a:extLst>
              <a:ext uri="{FF2B5EF4-FFF2-40B4-BE49-F238E27FC236}">
                <a16:creationId xmlns:a16="http://schemas.microsoft.com/office/drawing/2014/main" id="{4342DA19-A223-44F5-8408-1DBD26854013}"/>
              </a:ext>
            </a:extLst>
          </p:cNvPr>
          <p:cNvPicPr>
            <a:picLocks noChangeAspect="1"/>
          </p:cNvPicPr>
          <p:nvPr/>
        </p:nvPicPr>
        <p:blipFill>
          <a:blip r:embed="rId4"/>
          <a:stretch>
            <a:fillRect/>
          </a:stretch>
        </p:blipFill>
        <p:spPr>
          <a:xfrm>
            <a:off x="4498941" y="82798"/>
            <a:ext cx="4566862" cy="2400220"/>
          </a:xfrm>
          <a:prstGeom prst="rect">
            <a:avLst/>
          </a:prstGeom>
        </p:spPr>
      </p:pic>
      <p:pic>
        <p:nvPicPr>
          <p:cNvPr id="4" name="Picture 3" descr="A picture containing text, person, person, indoor&#10;&#10;Description automatically generated">
            <a:extLst>
              <a:ext uri="{FF2B5EF4-FFF2-40B4-BE49-F238E27FC236}">
                <a16:creationId xmlns:a16="http://schemas.microsoft.com/office/drawing/2014/main" id="{062B1797-3E86-494A-977C-37585FE613F3}"/>
              </a:ext>
            </a:extLst>
          </p:cNvPr>
          <p:cNvPicPr>
            <a:picLocks noChangeAspect="1"/>
          </p:cNvPicPr>
          <p:nvPr/>
        </p:nvPicPr>
        <p:blipFill>
          <a:blip r:embed="rId5"/>
          <a:stretch>
            <a:fillRect/>
          </a:stretch>
        </p:blipFill>
        <p:spPr>
          <a:xfrm>
            <a:off x="4498941" y="2660597"/>
            <a:ext cx="4566862" cy="2400105"/>
          </a:xfrm>
          <a:prstGeom prst="rect">
            <a:avLst/>
          </a:prstGeom>
        </p:spPr>
      </p:pic>
      <p:sp>
        <p:nvSpPr>
          <p:cNvPr id="6" name="Google Shape;130;p20">
            <a:extLst>
              <a:ext uri="{FF2B5EF4-FFF2-40B4-BE49-F238E27FC236}">
                <a16:creationId xmlns:a16="http://schemas.microsoft.com/office/drawing/2014/main" id="{08D67BDB-B43D-49C9-B576-8FCF08FE9B63}"/>
              </a:ext>
            </a:extLst>
          </p:cNvPr>
          <p:cNvSpPr txBox="1">
            <a:spLocks/>
          </p:cNvSpPr>
          <p:nvPr/>
        </p:nvSpPr>
        <p:spPr>
          <a:xfrm>
            <a:off x="318543" y="980400"/>
            <a:ext cx="4033800" cy="318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 sz="3200" b="1" dirty="0">
                <a:solidFill>
                  <a:schemeClr val="dk1"/>
                </a:solidFill>
                <a:latin typeface="Raleway"/>
              </a:rPr>
              <a:t>Association </a:t>
            </a:r>
            <a:endParaRPr lang="en-US" sz="3200" dirty="0">
              <a:solidFill>
                <a:schemeClr val="dk1"/>
              </a:solidFill>
              <a:latin typeface="Raleway"/>
            </a:endParaRPr>
          </a:p>
          <a:p>
            <a:pPr marL="285750" indent="-285750">
              <a:lnSpc>
                <a:spcPct val="114999"/>
              </a:lnSpc>
              <a:buChar char="•"/>
            </a:pPr>
            <a:r>
              <a:rPr lang="en" sz="2400" dirty="0">
                <a:latin typeface="Raleway"/>
              </a:rPr>
              <a:t>Unconditional love </a:t>
            </a:r>
            <a:r>
              <a:rPr lang="en" sz="2400">
                <a:latin typeface="Raleway"/>
              </a:rPr>
              <a:t>mothers show </a:t>
            </a:r>
          </a:p>
        </p:txBody>
      </p:sp>
    </p:spTree>
    <p:extLst>
      <p:ext uri="{BB962C8B-B14F-4D97-AF65-F5344CB8AC3E}">
        <p14:creationId xmlns:p14="http://schemas.microsoft.com/office/powerpoint/2010/main" val="1738212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304968" y="-139187"/>
            <a:ext cx="9775503" cy="5411103"/>
          </a:xfrm>
          <a:prstGeom prst="rect">
            <a:avLst/>
          </a:prstGeom>
          <a:noFill/>
          <a:ln>
            <a:noFill/>
          </a:ln>
        </p:spPr>
      </p:pic>
      <p:sp>
        <p:nvSpPr>
          <p:cNvPr id="2" name="Google Shape;130;p20">
            <a:extLst>
              <a:ext uri="{FF2B5EF4-FFF2-40B4-BE49-F238E27FC236}">
                <a16:creationId xmlns:a16="http://schemas.microsoft.com/office/drawing/2014/main" id="{856C2564-B235-410B-8A54-96CA9A75A45F}"/>
              </a:ext>
            </a:extLst>
          </p:cNvPr>
          <p:cNvSpPr txBox="1">
            <a:spLocks/>
          </p:cNvSpPr>
          <p:nvPr/>
        </p:nvSpPr>
        <p:spPr>
          <a:xfrm>
            <a:off x="402142" y="1012749"/>
            <a:ext cx="4033800" cy="3182700"/>
          </a:xfrm>
          <a:prstGeom prst="rect">
            <a:avLst/>
          </a:prstGeom>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nSpc>
                <a:spcPct val="114999"/>
              </a:lnSpc>
            </a:pPr>
            <a:r>
              <a:rPr lang="en" sz="3200" b="1">
                <a:solidFill>
                  <a:schemeClr val="dk1"/>
                </a:solidFill>
                <a:latin typeface="Raleway"/>
              </a:rPr>
              <a:t>Association </a:t>
            </a:r>
            <a:endParaRPr lang="en-US">
              <a:solidFill>
                <a:schemeClr val="dk1"/>
              </a:solidFill>
            </a:endParaRPr>
          </a:p>
          <a:p>
            <a:pPr marL="285750" indent="-285750">
              <a:lnSpc>
                <a:spcPct val="114999"/>
              </a:lnSpc>
              <a:buChar char="•"/>
            </a:pPr>
            <a:r>
              <a:rPr lang="en" sz="2400">
                <a:latin typeface="Raleway"/>
              </a:rPr>
              <a:t>P&amp;G supports mothers</a:t>
            </a:r>
          </a:p>
        </p:txBody>
      </p:sp>
      <p:pic>
        <p:nvPicPr>
          <p:cNvPr id="3" name="Picture 4" descr="Logo, company name&#10;&#10;Description automatically generated">
            <a:extLst>
              <a:ext uri="{FF2B5EF4-FFF2-40B4-BE49-F238E27FC236}">
                <a16:creationId xmlns:a16="http://schemas.microsoft.com/office/drawing/2014/main" id="{1EFA83C3-B3F2-4F76-9A68-7502F6CECD15}"/>
              </a:ext>
            </a:extLst>
          </p:cNvPr>
          <p:cNvPicPr>
            <a:picLocks noChangeAspect="1"/>
          </p:cNvPicPr>
          <p:nvPr/>
        </p:nvPicPr>
        <p:blipFill>
          <a:blip r:embed="rId4"/>
          <a:stretch>
            <a:fillRect/>
          </a:stretch>
        </p:blipFill>
        <p:spPr>
          <a:xfrm>
            <a:off x="6091370" y="3316445"/>
            <a:ext cx="3026596" cy="1684126"/>
          </a:xfrm>
          <a:prstGeom prst="rect">
            <a:avLst/>
          </a:prstGeom>
        </p:spPr>
      </p:pic>
      <p:pic>
        <p:nvPicPr>
          <p:cNvPr id="5" name="Picture 5" descr="Text&#10;&#10;Description automatically generated">
            <a:extLst>
              <a:ext uri="{FF2B5EF4-FFF2-40B4-BE49-F238E27FC236}">
                <a16:creationId xmlns:a16="http://schemas.microsoft.com/office/drawing/2014/main" id="{3FD2EAD5-C5E9-44E9-9D2E-43B5CF83327C}"/>
              </a:ext>
            </a:extLst>
          </p:cNvPr>
          <p:cNvPicPr>
            <a:picLocks noChangeAspect="1"/>
          </p:cNvPicPr>
          <p:nvPr/>
        </p:nvPicPr>
        <p:blipFill>
          <a:blip r:embed="rId5"/>
          <a:stretch>
            <a:fillRect/>
          </a:stretch>
        </p:blipFill>
        <p:spPr>
          <a:xfrm>
            <a:off x="6091370" y="1782621"/>
            <a:ext cx="3026595" cy="1567486"/>
          </a:xfrm>
          <a:prstGeom prst="rect">
            <a:avLst/>
          </a:prstGeom>
        </p:spPr>
      </p:pic>
      <p:pic>
        <p:nvPicPr>
          <p:cNvPr id="7" name="Picture 6" descr="Text, letter&#10;&#10;Description automatically generated">
            <a:extLst>
              <a:ext uri="{FF2B5EF4-FFF2-40B4-BE49-F238E27FC236}">
                <a16:creationId xmlns:a16="http://schemas.microsoft.com/office/drawing/2014/main" id="{53D9C7A0-CCDC-48DB-9A34-B12065CA2DDA}"/>
              </a:ext>
            </a:extLst>
          </p:cNvPr>
          <p:cNvPicPr>
            <a:picLocks noChangeAspect="1"/>
          </p:cNvPicPr>
          <p:nvPr/>
        </p:nvPicPr>
        <p:blipFill>
          <a:blip r:embed="rId6"/>
          <a:stretch>
            <a:fillRect/>
          </a:stretch>
        </p:blipFill>
        <p:spPr>
          <a:xfrm>
            <a:off x="6091370" y="43100"/>
            <a:ext cx="3026594" cy="1741178"/>
          </a:xfrm>
          <a:prstGeom prst="rect">
            <a:avLst/>
          </a:prstGeom>
        </p:spPr>
      </p:pic>
    </p:spTree>
    <p:extLst>
      <p:ext uri="{BB962C8B-B14F-4D97-AF65-F5344CB8AC3E}">
        <p14:creationId xmlns:p14="http://schemas.microsoft.com/office/powerpoint/2010/main" val="3032182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304968" y="-139187"/>
            <a:ext cx="9775503" cy="5411103"/>
          </a:xfrm>
          <a:prstGeom prst="rect">
            <a:avLst/>
          </a:prstGeom>
          <a:noFill/>
          <a:ln>
            <a:noFill/>
          </a:ln>
        </p:spPr>
      </p:pic>
      <p:sp>
        <p:nvSpPr>
          <p:cNvPr id="3" name="Google Shape;130;p20">
            <a:extLst>
              <a:ext uri="{FF2B5EF4-FFF2-40B4-BE49-F238E27FC236}">
                <a16:creationId xmlns:a16="http://schemas.microsoft.com/office/drawing/2014/main" id="{87D902E3-CA8F-419F-8910-372F91F5718E}"/>
              </a:ext>
            </a:extLst>
          </p:cNvPr>
          <p:cNvSpPr txBox="1">
            <a:spLocks/>
          </p:cNvSpPr>
          <p:nvPr/>
        </p:nvSpPr>
        <p:spPr>
          <a:xfrm>
            <a:off x="4227084" y="678476"/>
            <a:ext cx="4033800" cy="3182700"/>
          </a:xfrm>
          <a:prstGeom prst="rect">
            <a:avLst/>
          </a:prstGeom>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 sz="2400" b="1" dirty="0">
                <a:solidFill>
                  <a:schemeClr val="dk1"/>
                </a:solidFill>
                <a:latin typeface="Raleway"/>
              </a:rPr>
              <a:t>Needs &amp; Desires</a:t>
            </a:r>
          </a:p>
          <a:p>
            <a:pPr>
              <a:lnSpc>
                <a:spcPct val="114999"/>
              </a:lnSpc>
            </a:pPr>
            <a:r>
              <a:rPr lang="en" sz="2400">
                <a:latin typeface="Raleway"/>
              </a:rPr>
              <a:t>It appeals to need and desire of </a:t>
            </a:r>
            <a:r>
              <a:rPr lang="en" sz="2400" dirty="0">
                <a:latin typeface="Raleway"/>
              </a:rPr>
              <a:t>love/belonging</a:t>
            </a:r>
          </a:p>
          <a:p>
            <a:pPr>
              <a:lnSpc>
                <a:spcPct val="114999"/>
              </a:lnSpc>
            </a:pPr>
            <a:endParaRPr lang="en" sz="2400">
              <a:latin typeface="Raleway"/>
            </a:endParaRPr>
          </a:p>
          <a:p>
            <a:pPr>
              <a:lnSpc>
                <a:spcPct val="114999"/>
              </a:lnSpc>
            </a:pPr>
            <a:r>
              <a:rPr lang="en" sz="2400" dirty="0">
                <a:solidFill>
                  <a:schemeClr val="bg2"/>
                </a:solidFill>
                <a:latin typeface="Raleway"/>
              </a:rPr>
              <a:t>Appeals to our needs and </a:t>
            </a:r>
            <a:r>
              <a:rPr lang="en" sz="2400">
                <a:solidFill>
                  <a:schemeClr val="bg2"/>
                </a:solidFill>
                <a:latin typeface="Raleway"/>
              </a:rPr>
              <a:t>desires of lack of prejudice</a:t>
            </a:r>
            <a:endParaRPr lang="en" sz="2400">
              <a:solidFill>
                <a:schemeClr val="bg2"/>
              </a:solidFill>
            </a:endParaRPr>
          </a:p>
        </p:txBody>
      </p:sp>
      <p:pic>
        <p:nvPicPr>
          <p:cNvPr id="5" name="Picture 3" descr="A picture containing person, arm, crowd&#10;&#10;Description automatically generated">
            <a:extLst>
              <a:ext uri="{FF2B5EF4-FFF2-40B4-BE49-F238E27FC236}">
                <a16:creationId xmlns:a16="http://schemas.microsoft.com/office/drawing/2014/main" id="{9E6CB457-69CB-4F2A-99B3-7811F2B3E71B}"/>
              </a:ext>
            </a:extLst>
          </p:cNvPr>
          <p:cNvPicPr>
            <a:picLocks noChangeAspect="1"/>
          </p:cNvPicPr>
          <p:nvPr/>
        </p:nvPicPr>
        <p:blipFill>
          <a:blip r:embed="rId4"/>
          <a:stretch>
            <a:fillRect/>
          </a:stretch>
        </p:blipFill>
        <p:spPr>
          <a:xfrm>
            <a:off x="53074" y="76123"/>
            <a:ext cx="3187457" cy="4991253"/>
          </a:xfrm>
          <a:prstGeom prst="rect">
            <a:avLst/>
          </a:prstGeom>
        </p:spPr>
      </p:pic>
    </p:spTree>
    <p:extLst>
      <p:ext uri="{BB962C8B-B14F-4D97-AF65-F5344CB8AC3E}">
        <p14:creationId xmlns:p14="http://schemas.microsoft.com/office/powerpoint/2010/main" val="863830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304968" y="-139187"/>
            <a:ext cx="9775503" cy="5411103"/>
          </a:xfrm>
          <a:prstGeom prst="rect">
            <a:avLst/>
          </a:prstGeom>
          <a:noFill/>
          <a:ln>
            <a:noFill/>
          </a:ln>
        </p:spPr>
      </p:pic>
      <p:sp>
        <p:nvSpPr>
          <p:cNvPr id="123" name="Google Shape;123;p19"/>
          <p:cNvSpPr txBox="1"/>
          <p:nvPr/>
        </p:nvSpPr>
        <p:spPr>
          <a:xfrm>
            <a:off x="2432779" y="2146211"/>
            <a:ext cx="4139826" cy="1233382"/>
          </a:xfrm>
          <a:prstGeom prst="rect">
            <a:avLst/>
          </a:prstGeom>
          <a:noFill/>
          <a:ln>
            <a:noFill/>
          </a:ln>
        </p:spPr>
        <p:txBody>
          <a:bodyPr spcFirstLastPara="1" wrap="square" lIns="91425" tIns="91425" rIns="91425" bIns="91425" anchor="b" anchorCtr="0">
            <a:noAutofit/>
          </a:bodyPr>
          <a:lstStyle/>
          <a:p>
            <a:pPr algn="ctr"/>
            <a:r>
              <a:rPr lang="en" sz="3200" b="1">
                <a:solidFill>
                  <a:schemeClr val="lt2"/>
                </a:solidFill>
                <a:latin typeface="Raleway"/>
                <a:sym typeface="Raleway"/>
              </a:rPr>
              <a:t>QNA</a:t>
            </a:r>
          </a:p>
          <a:p>
            <a:pPr algn="ctr"/>
            <a:r>
              <a:rPr lang="en" sz="3200" b="1">
                <a:solidFill>
                  <a:schemeClr val="lt2"/>
                </a:solidFill>
                <a:latin typeface="Raleway"/>
              </a:rPr>
              <a:t>Thank You </a:t>
            </a:r>
          </a:p>
        </p:txBody>
      </p:sp>
    </p:spTree>
    <p:extLst>
      <p:ext uri="{BB962C8B-B14F-4D97-AF65-F5344CB8AC3E}">
        <p14:creationId xmlns:p14="http://schemas.microsoft.com/office/powerpoint/2010/main" val="3119794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6" name="Google Shape;86;p15"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r>
              <a:rPr lang="en" sz="3000" b="1">
                <a:solidFill>
                  <a:schemeClr val="lt2"/>
                </a:solidFill>
                <a:latin typeface="Raleway"/>
              </a:rPr>
              <a:t>Roadmap</a:t>
            </a:r>
            <a:endParaRPr lang="en-US">
              <a:solidFill>
                <a:schemeClr val="lt2"/>
              </a:solidFill>
            </a:endParaRPr>
          </a:p>
        </p:txBody>
      </p:sp>
      <p:sp>
        <p:nvSpPr>
          <p:cNvPr id="88" name="Google Shape;88;p15"/>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indent="-317500">
              <a:lnSpc>
                <a:spcPct val="100000"/>
              </a:lnSpc>
              <a:spcBef>
                <a:spcPts val="1600"/>
              </a:spcBef>
              <a:buClr>
                <a:schemeClr val="dk1"/>
              </a:buClr>
              <a:buSzPts val="1400"/>
              <a:buFont typeface="Raleway"/>
              <a:buChar char="➔"/>
            </a:pPr>
            <a:r>
              <a:rPr lang="en" sz="1400" b="1">
                <a:solidFill>
                  <a:schemeClr val="dk1"/>
                </a:solidFill>
                <a:latin typeface="Raleway"/>
                <a:ea typeface="Raleway"/>
                <a:cs typeface="Raleway"/>
              </a:rPr>
              <a:t>Background Introduction</a:t>
            </a:r>
            <a:endParaRPr lang="en" sz="1400">
              <a:solidFill>
                <a:schemeClr val="dk1"/>
              </a:solidFill>
              <a:latin typeface="Raleway"/>
              <a:ea typeface="Raleway"/>
              <a:cs typeface="Raleway"/>
            </a:endParaRPr>
          </a:p>
          <a:p>
            <a:pPr indent="-317500">
              <a:lnSpc>
                <a:spcPct val="100000"/>
              </a:lnSpc>
              <a:spcBef>
                <a:spcPts val="1600"/>
              </a:spcBef>
              <a:buClr>
                <a:schemeClr val="dk1"/>
              </a:buClr>
              <a:buSzPts val="1400"/>
              <a:buFont typeface="Raleway"/>
              <a:buChar char="➔"/>
            </a:pPr>
            <a:r>
              <a:rPr lang="en" sz="1400" b="1">
                <a:solidFill>
                  <a:schemeClr val="dk1"/>
                </a:solidFill>
                <a:latin typeface="Raleway"/>
                <a:ea typeface="Raleway"/>
                <a:cs typeface="Raleway"/>
              </a:rPr>
              <a:t>Video</a:t>
            </a:r>
            <a:endParaRPr lang="en" sz="1400">
              <a:solidFill>
                <a:schemeClr val="dk1"/>
              </a:solidFill>
              <a:latin typeface="Raleway"/>
              <a:ea typeface="Raleway"/>
              <a:cs typeface="Raleway"/>
            </a:endParaRPr>
          </a:p>
          <a:p>
            <a:pPr indent="-317500">
              <a:lnSpc>
                <a:spcPct val="100000"/>
              </a:lnSpc>
              <a:spcBef>
                <a:spcPts val="1600"/>
              </a:spcBef>
              <a:buClr>
                <a:schemeClr val="dk1"/>
              </a:buClr>
              <a:buSzPts val="1400"/>
              <a:buFont typeface="Raleway"/>
              <a:buChar char="➔"/>
            </a:pPr>
            <a:r>
              <a:rPr lang="en" sz="1400" b="1">
                <a:solidFill>
                  <a:schemeClr val="dk1"/>
                </a:solidFill>
                <a:latin typeface="Raleway"/>
                <a:ea typeface="Raleway"/>
                <a:cs typeface="Raleway"/>
              </a:rPr>
              <a:t>Narrative</a:t>
            </a:r>
            <a:r>
              <a:rPr lang="en" sz="1400" b="1">
                <a:solidFill>
                  <a:schemeClr val="dk1"/>
                </a:solidFill>
                <a:latin typeface="Raleway"/>
                <a:ea typeface="Raleway"/>
                <a:cs typeface="Raleway"/>
                <a:sym typeface="Raleway"/>
              </a:rPr>
              <a:t> Summary</a:t>
            </a:r>
            <a:endParaRPr lang="en" sz="1400">
              <a:solidFill>
                <a:schemeClr val="dk1"/>
              </a:solidFill>
              <a:latin typeface="Raleway"/>
              <a:ea typeface="Raleway"/>
              <a:cs typeface="Raleway"/>
            </a:endParaRPr>
          </a:p>
          <a:p>
            <a:pPr indent="-317500">
              <a:lnSpc>
                <a:spcPct val="150000"/>
              </a:lnSpc>
              <a:spcBef>
                <a:spcPts val="1000"/>
              </a:spcBef>
              <a:buClr>
                <a:schemeClr val="dk1"/>
              </a:buClr>
              <a:buSzPts val="1400"/>
              <a:buFont typeface="Raleway"/>
              <a:buChar char="➔"/>
            </a:pPr>
            <a:r>
              <a:rPr lang="en" sz="1400" b="1">
                <a:solidFill>
                  <a:schemeClr val="dk1"/>
                </a:solidFill>
                <a:latin typeface="Raleway"/>
                <a:ea typeface="Raleway"/>
                <a:cs typeface="Raleway"/>
                <a:sym typeface="Raleway"/>
              </a:rPr>
              <a:t>Intended Messages</a:t>
            </a:r>
            <a:endParaRPr lang="en" sz="1400">
              <a:solidFill>
                <a:schemeClr val="dk1"/>
              </a:solidFill>
              <a:latin typeface="Raleway"/>
              <a:ea typeface="Raleway"/>
              <a:cs typeface="Raleway"/>
            </a:endParaRPr>
          </a:p>
          <a:p>
            <a:pPr indent="-317500">
              <a:lnSpc>
                <a:spcPct val="150000"/>
              </a:lnSpc>
              <a:spcBef>
                <a:spcPts val="100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Messaging techniques </a:t>
            </a:r>
            <a:endParaRPr lang="en" sz="1200">
              <a:solidFill>
                <a:schemeClr val="dk1"/>
              </a:solidFill>
              <a:latin typeface="Raleway"/>
              <a:ea typeface="Raleway"/>
              <a:cs typeface="Raleway"/>
            </a:endParaRPr>
          </a:p>
          <a:p>
            <a:pPr indent="-317500">
              <a:lnSpc>
                <a:spcPct val="100000"/>
              </a:lnSpc>
              <a:spcBef>
                <a:spcPts val="100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QNA</a:t>
            </a:r>
            <a:br>
              <a:rPr lang="en" sz="1400">
                <a:latin typeface="Raleway"/>
                <a:ea typeface="Raleway"/>
                <a:cs typeface="Raleway"/>
              </a:rPr>
            </a:br>
            <a:endParaRPr lang="en" sz="1200">
              <a:latin typeface="Raleway"/>
              <a:ea typeface="Raleway"/>
              <a:cs typeface="Raleway"/>
            </a:endParaRPr>
          </a:p>
        </p:txBody>
      </p:sp>
      <p:pic>
        <p:nvPicPr>
          <p:cNvPr id="2" name="Picture 2" descr="Table&#10;&#10;Description automatically generated">
            <a:extLst>
              <a:ext uri="{FF2B5EF4-FFF2-40B4-BE49-F238E27FC236}">
                <a16:creationId xmlns:a16="http://schemas.microsoft.com/office/drawing/2014/main" id="{F77ECDCB-9BDF-45BB-B3E3-EA4113A9DCE5}"/>
              </a:ext>
            </a:extLst>
          </p:cNvPr>
          <p:cNvPicPr>
            <a:picLocks noChangeAspect="1"/>
          </p:cNvPicPr>
          <p:nvPr/>
        </p:nvPicPr>
        <p:blipFill>
          <a:blip r:embed="rId5"/>
          <a:stretch>
            <a:fillRect/>
          </a:stretch>
        </p:blipFill>
        <p:spPr>
          <a:xfrm>
            <a:off x="1737158" y="5449538"/>
            <a:ext cx="6044452" cy="25718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6" name="Google Shape;86;p15"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8" name="Google Shape;88;p15"/>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indent="-317500">
              <a:spcBef>
                <a:spcPts val="1600"/>
              </a:spcBef>
              <a:buClr>
                <a:schemeClr val="dk1"/>
              </a:buClr>
              <a:buSzPts val="1400"/>
              <a:buFont typeface="Raleway"/>
              <a:buChar char="➔"/>
            </a:pPr>
            <a:r>
              <a:rPr lang="en" sz="1400">
                <a:latin typeface="Arial"/>
                <a:sym typeface="Raleway"/>
              </a:rPr>
              <a:t>Procter &amp; Gamble (P&amp;G)</a:t>
            </a:r>
            <a:endParaRPr lang="en" sz="1200">
              <a:latin typeface="Arial"/>
            </a:endParaRPr>
          </a:p>
          <a:p>
            <a:pPr indent="-317500">
              <a:lnSpc>
                <a:spcPct val="114999"/>
              </a:lnSpc>
              <a:spcBef>
                <a:spcPts val="1600"/>
              </a:spcBef>
              <a:buClr>
                <a:schemeClr val="dk1"/>
              </a:buClr>
              <a:buSzPts val="1400"/>
              <a:buFont typeface="Raleway"/>
              <a:buChar char="➔"/>
            </a:pPr>
            <a:r>
              <a:rPr lang="en" sz="1400">
                <a:solidFill>
                  <a:schemeClr val="bg2"/>
                </a:solidFill>
                <a:latin typeface="Arial"/>
                <a:ea typeface="Raleway"/>
                <a:cs typeface="Raleway"/>
              </a:rPr>
              <a:t>London 2012 Olympic</a:t>
            </a:r>
            <a:endParaRPr lang="en" sz="1200">
              <a:solidFill>
                <a:schemeClr val="bg2"/>
              </a:solidFill>
              <a:latin typeface="Arial"/>
              <a:ea typeface="Raleway"/>
              <a:cs typeface="Raleway"/>
            </a:endParaRPr>
          </a:p>
          <a:p>
            <a:pPr indent="-317500">
              <a:lnSpc>
                <a:spcPct val="114999"/>
              </a:lnSpc>
              <a:spcBef>
                <a:spcPts val="1600"/>
              </a:spcBef>
              <a:buClr>
                <a:schemeClr val="dk1"/>
              </a:buClr>
              <a:buSzPts val="1400"/>
              <a:buFont typeface="Raleway"/>
              <a:buChar char="➔"/>
            </a:pPr>
            <a:r>
              <a:rPr lang="en-US" sz="1400">
                <a:latin typeface="Arial"/>
              </a:rPr>
              <a:t>American multinational consumer goods</a:t>
            </a:r>
            <a:endParaRPr lang="en" sz="1200">
              <a:latin typeface="Arial"/>
            </a:endParaRPr>
          </a:p>
          <a:p>
            <a:pPr indent="-317500">
              <a:lnSpc>
                <a:spcPct val="114999"/>
              </a:lnSpc>
              <a:spcBef>
                <a:spcPts val="1600"/>
              </a:spcBef>
              <a:buClr>
                <a:schemeClr val="dk1"/>
              </a:buClr>
              <a:buSzPts val="1400"/>
              <a:buFont typeface="Raleway"/>
              <a:buChar char="➔"/>
            </a:pPr>
            <a:r>
              <a:rPr lang="en" sz="1400">
                <a:solidFill>
                  <a:schemeClr val="bg2"/>
                </a:solidFill>
                <a:latin typeface="Arial"/>
                <a:ea typeface="Raleway"/>
                <a:cs typeface="Raleway"/>
              </a:rPr>
              <a:t>300,000 views on YouTube Reuploads</a:t>
            </a:r>
            <a:br>
              <a:rPr lang="en" sz="1400">
                <a:latin typeface="Raleway"/>
                <a:ea typeface="Raleway"/>
                <a:cs typeface="Raleway"/>
              </a:rPr>
            </a:br>
            <a:endParaRPr lang="en" sz="1200">
              <a:latin typeface="Raleway"/>
              <a:ea typeface="Raleway"/>
              <a:cs typeface="Raleway"/>
            </a:endParaRPr>
          </a:p>
        </p:txBody>
      </p:sp>
      <p:pic>
        <p:nvPicPr>
          <p:cNvPr id="2" name="Picture 2" descr="Table&#10;&#10;Description automatically generated">
            <a:extLst>
              <a:ext uri="{FF2B5EF4-FFF2-40B4-BE49-F238E27FC236}">
                <a16:creationId xmlns:a16="http://schemas.microsoft.com/office/drawing/2014/main" id="{F77ECDCB-9BDF-45BB-B3E3-EA4113A9DCE5}"/>
              </a:ext>
            </a:extLst>
          </p:cNvPr>
          <p:cNvPicPr>
            <a:picLocks noChangeAspect="1"/>
          </p:cNvPicPr>
          <p:nvPr/>
        </p:nvPicPr>
        <p:blipFill>
          <a:blip r:embed="rId5"/>
          <a:stretch>
            <a:fillRect/>
          </a:stretch>
        </p:blipFill>
        <p:spPr>
          <a:xfrm>
            <a:off x="1737158" y="5449538"/>
            <a:ext cx="6044452" cy="2571873"/>
          </a:xfrm>
          <a:prstGeom prst="rect">
            <a:avLst/>
          </a:prstGeom>
        </p:spPr>
      </p:pic>
      <p:sp>
        <p:nvSpPr>
          <p:cNvPr id="3" name="Google Shape;87;p15">
            <a:extLst>
              <a:ext uri="{FF2B5EF4-FFF2-40B4-BE49-F238E27FC236}">
                <a16:creationId xmlns:a16="http://schemas.microsoft.com/office/drawing/2014/main" id="{D91C66A6-9511-4E2D-B899-E283236DBA05}"/>
              </a:ext>
            </a:extLst>
          </p:cNvPr>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r>
              <a:rPr lang="en" sz="3000" b="1">
                <a:solidFill>
                  <a:schemeClr val="lt2"/>
                </a:solidFill>
                <a:latin typeface="Raleway"/>
              </a:rPr>
              <a:t>Background Info</a:t>
            </a:r>
            <a:endParaRPr lang="en-US">
              <a:solidFill>
                <a:schemeClr val="lt2"/>
              </a:solidFill>
            </a:endParaRPr>
          </a:p>
        </p:txBody>
      </p:sp>
    </p:spTree>
    <p:extLst>
      <p:ext uri="{BB962C8B-B14F-4D97-AF65-F5344CB8AC3E}">
        <p14:creationId xmlns:p14="http://schemas.microsoft.com/office/powerpoint/2010/main" val="394909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hlinkClick r:id="" action="ppaction://media"/>
            <a:extLst>
              <a:ext uri="{FF2B5EF4-FFF2-40B4-BE49-F238E27FC236}">
                <a16:creationId xmlns:a16="http://schemas.microsoft.com/office/drawing/2014/main" id="{D42C6307-98C7-48C2-9C90-BCC1E7AC494F}"/>
              </a:ext>
            </a:extLst>
          </p:cNvPr>
          <p:cNvPicPr>
            <a:picLocks noRot="1" noChangeAspect="1"/>
          </p:cNvPicPr>
          <p:nvPr>
            <a:videoFile r:link="rId1"/>
          </p:nvPr>
        </p:nvPicPr>
        <p:blipFill>
          <a:blip r:embed="rId3"/>
          <a:stretch>
            <a:fillRect/>
          </a:stretch>
        </p:blipFill>
        <p:spPr>
          <a:xfrm>
            <a:off x="-6421" y="1606"/>
            <a:ext cx="9156842" cy="5146710"/>
          </a:xfrm>
          <a:prstGeom prst="rect">
            <a:avLst/>
          </a:prstGeom>
        </p:spPr>
      </p:pic>
    </p:spTree>
    <p:extLst>
      <p:ext uri="{BB962C8B-B14F-4D97-AF65-F5344CB8AC3E}">
        <p14:creationId xmlns:p14="http://schemas.microsoft.com/office/powerpoint/2010/main" val="673554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4" name="Picture 4" descr="A picture containing person, indoor, close, staring&#10;&#10;Description automatically generated">
            <a:extLst>
              <a:ext uri="{FF2B5EF4-FFF2-40B4-BE49-F238E27FC236}">
                <a16:creationId xmlns:a16="http://schemas.microsoft.com/office/drawing/2014/main" id="{5749D0C9-5745-408F-ACC9-86DB277FEB14}"/>
              </a:ext>
            </a:extLst>
          </p:cNvPr>
          <p:cNvPicPr>
            <a:picLocks noChangeAspect="1"/>
          </p:cNvPicPr>
          <p:nvPr/>
        </p:nvPicPr>
        <p:blipFill>
          <a:blip r:embed="rId3"/>
          <a:stretch>
            <a:fillRect/>
          </a:stretch>
        </p:blipFill>
        <p:spPr>
          <a:xfrm>
            <a:off x="-2157" y="-32512"/>
            <a:ext cx="9266925" cy="5208522"/>
          </a:xfrm>
          <a:prstGeom prst="rect">
            <a:avLst/>
          </a:prstGeom>
        </p:spPr>
      </p:pic>
      <p:sp>
        <p:nvSpPr>
          <p:cNvPr id="5" name="TextBox 4">
            <a:extLst>
              <a:ext uri="{FF2B5EF4-FFF2-40B4-BE49-F238E27FC236}">
                <a16:creationId xmlns:a16="http://schemas.microsoft.com/office/drawing/2014/main" id="{84C6E9D0-571E-4E8F-9A1D-816360EC55D8}"/>
              </a:ext>
            </a:extLst>
          </p:cNvPr>
          <p:cNvSpPr txBox="1"/>
          <p:nvPr/>
        </p:nvSpPr>
        <p:spPr>
          <a:xfrm>
            <a:off x="925183" y="660999"/>
            <a:ext cx="340096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latin typeface="Raleway"/>
              </a:rPr>
              <a:t>Narrative</a:t>
            </a:r>
            <a:r>
              <a:rPr lang="en-US" sz="4000">
                <a:latin typeface="Raleway"/>
              </a:rPr>
              <a:t>​</a:t>
            </a:r>
            <a:br>
              <a:rPr lang="en-US" sz="4000">
                <a:latin typeface="Raleway"/>
              </a:rPr>
            </a:br>
            <a:r>
              <a:rPr lang="en-US" sz="4000" b="1">
                <a:solidFill>
                  <a:srgbClr val="FFFFFF"/>
                </a:solidFill>
                <a:latin typeface="Raleway"/>
              </a:rPr>
              <a:t>Summary</a:t>
            </a:r>
            <a:r>
              <a:rPr lang="en-US" sz="4000">
                <a:latin typeface="Raleway"/>
              </a:rPr>
              <a:t>​</a:t>
            </a:r>
            <a:endParaRPr lang="en-US" sz="4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229487" y="-74489"/>
            <a:ext cx="9602975" cy="5281707"/>
          </a:xfrm>
          <a:prstGeom prst="rect">
            <a:avLst/>
          </a:prstGeom>
          <a:noFill/>
          <a:ln>
            <a:noFill/>
          </a:ln>
        </p:spPr>
      </p:pic>
      <p:pic>
        <p:nvPicPr>
          <p:cNvPr id="6" name="Picture 7" descr="A picture containing indoor, kitchenware, strainer, appliance&#10;&#10;Description automatically generated">
            <a:extLst>
              <a:ext uri="{FF2B5EF4-FFF2-40B4-BE49-F238E27FC236}">
                <a16:creationId xmlns:a16="http://schemas.microsoft.com/office/drawing/2014/main" id="{93857CE5-1DAF-41D6-B2B5-CFC2200B47BD}"/>
              </a:ext>
            </a:extLst>
          </p:cNvPr>
          <p:cNvPicPr>
            <a:picLocks noChangeAspect="1"/>
          </p:cNvPicPr>
          <p:nvPr/>
        </p:nvPicPr>
        <p:blipFill>
          <a:blip r:embed="rId4"/>
          <a:stretch>
            <a:fillRect/>
          </a:stretch>
        </p:blipFill>
        <p:spPr>
          <a:xfrm>
            <a:off x="4622218" y="2348350"/>
            <a:ext cx="4242460" cy="2490674"/>
          </a:xfrm>
          <a:prstGeom prst="rect">
            <a:avLst/>
          </a:prstGeom>
        </p:spPr>
      </p:pic>
      <p:pic>
        <p:nvPicPr>
          <p:cNvPr id="4" name="Picture 5" descr="A picture containing person, indoor&#10;&#10;Description automatically generated">
            <a:extLst>
              <a:ext uri="{FF2B5EF4-FFF2-40B4-BE49-F238E27FC236}">
                <a16:creationId xmlns:a16="http://schemas.microsoft.com/office/drawing/2014/main" id="{524F8701-5072-49D8-9274-AB76529EE607}"/>
              </a:ext>
            </a:extLst>
          </p:cNvPr>
          <p:cNvPicPr>
            <a:picLocks noChangeAspect="1"/>
          </p:cNvPicPr>
          <p:nvPr/>
        </p:nvPicPr>
        <p:blipFill>
          <a:blip r:embed="rId5"/>
          <a:stretch>
            <a:fillRect/>
          </a:stretch>
        </p:blipFill>
        <p:spPr>
          <a:xfrm>
            <a:off x="319093" y="328415"/>
            <a:ext cx="4129168" cy="2242540"/>
          </a:xfrm>
          <a:prstGeom prst="rect">
            <a:avLst/>
          </a:prstGeom>
        </p:spPr>
      </p:pic>
      <p:sp>
        <p:nvSpPr>
          <p:cNvPr id="8" name="Google Shape;124;p19">
            <a:extLst>
              <a:ext uri="{FF2B5EF4-FFF2-40B4-BE49-F238E27FC236}">
                <a16:creationId xmlns:a16="http://schemas.microsoft.com/office/drawing/2014/main" id="{3A257C6B-F299-4386-B1FB-D9CFCED7D716}"/>
              </a:ext>
            </a:extLst>
          </p:cNvPr>
          <p:cNvSpPr txBox="1">
            <a:spLocks/>
          </p:cNvSpPr>
          <p:nvPr/>
        </p:nvSpPr>
        <p:spPr>
          <a:xfrm>
            <a:off x="507473" y="2594163"/>
            <a:ext cx="3750906" cy="562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lgn="ctr">
              <a:lnSpc>
                <a:spcPct val="114999"/>
              </a:lnSpc>
              <a:buNone/>
            </a:pPr>
            <a:r>
              <a:rPr lang="en" sz="2400">
                <a:solidFill>
                  <a:schemeClr val="bg2"/>
                </a:solidFill>
                <a:latin typeface="Raleway"/>
              </a:rPr>
              <a:t>Waking up their child</a:t>
            </a:r>
            <a:endParaRPr lang="en-US">
              <a:solidFill>
                <a:schemeClr val="bg2"/>
              </a:solidFill>
            </a:endParaRPr>
          </a:p>
        </p:txBody>
      </p:sp>
      <p:sp>
        <p:nvSpPr>
          <p:cNvPr id="13" name="Google Shape;124;p19">
            <a:extLst>
              <a:ext uri="{FF2B5EF4-FFF2-40B4-BE49-F238E27FC236}">
                <a16:creationId xmlns:a16="http://schemas.microsoft.com/office/drawing/2014/main" id="{70DEE87F-4052-45C1-9CD2-A53E5B66C0A3}"/>
              </a:ext>
            </a:extLst>
          </p:cNvPr>
          <p:cNvSpPr txBox="1">
            <a:spLocks/>
          </p:cNvSpPr>
          <p:nvPr/>
        </p:nvSpPr>
        <p:spPr>
          <a:xfrm>
            <a:off x="4864232" y="1740624"/>
            <a:ext cx="3750906" cy="562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lgn="ctr">
              <a:lnSpc>
                <a:spcPct val="114999"/>
              </a:lnSpc>
              <a:buNone/>
            </a:pPr>
            <a:r>
              <a:rPr lang="en" sz="2400">
                <a:solidFill>
                  <a:schemeClr val="bg2"/>
                </a:solidFill>
                <a:latin typeface="Raleway"/>
              </a:rPr>
              <a:t>Preparing breakfast</a:t>
            </a:r>
            <a:endParaRPr lang="en-US">
              <a:solidFill>
                <a:schemeClr val="bg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229487" y="-74489"/>
            <a:ext cx="9602975" cy="5281707"/>
          </a:xfrm>
          <a:prstGeom prst="rect">
            <a:avLst/>
          </a:prstGeom>
          <a:noFill/>
          <a:ln>
            <a:noFill/>
          </a:ln>
        </p:spPr>
      </p:pic>
      <p:sp>
        <p:nvSpPr>
          <p:cNvPr id="8" name="Google Shape;124;p19">
            <a:extLst>
              <a:ext uri="{FF2B5EF4-FFF2-40B4-BE49-F238E27FC236}">
                <a16:creationId xmlns:a16="http://schemas.microsoft.com/office/drawing/2014/main" id="{3A257C6B-F299-4386-B1FB-D9CFCED7D716}"/>
              </a:ext>
            </a:extLst>
          </p:cNvPr>
          <p:cNvSpPr txBox="1">
            <a:spLocks/>
          </p:cNvSpPr>
          <p:nvPr/>
        </p:nvSpPr>
        <p:spPr>
          <a:xfrm>
            <a:off x="507473" y="2594163"/>
            <a:ext cx="3750906" cy="562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lgn="ctr">
              <a:lnSpc>
                <a:spcPct val="114999"/>
              </a:lnSpc>
              <a:buNone/>
            </a:pPr>
            <a:r>
              <a:rPr lang="en" sz="2400">
                <a:solidFill>
                  <a:schemeClr val="bg2"/>
                </a:solidFill>
                <a:latin typeface="Raleway"/>
              </a:rPr>
              <a:t>Watching over their child</a:t>
            </a:r>
          </a:p>
        </p:txBody>
      </p:sp>
      <p:sp>
        <p:nvSpPr>
          <p:cNvPr id="13" name="Google Shape;124;p19">
            <a:extLst>
              <a:ext uri="{FF2B5EF4-FFF2-40B4-BE49-F238E27FC236}">
                <a16:creationId xmlns:a16="http://schemas.microsoft.com/office/drawing/2014/main" id="{70DEE87F-4052-45C1-9CD2-A53E5B66C0A3}"/>
              </a:ext>
            </a:extLst>
          </p:cNvPr>
          <p:cNvSpPr txBox="1">
            <a:spLocks/>
          </p:cNvSpPr>
          <p:nvPr/>
        </p:nvSpPr>
        <p:spPr>
          <a:xfrm>
            <a:off x="4864232" y="1740624"/>
            <a:ext cx="3750906" cy="562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lgn="ctr">
              <a:lnSpc>
                <a:spcPct val="114999"/>
              </a:lnSpc>
              <a:buNone/>
            </a:pPr>
            <a:r>
              <a:rPr lang="en" sz="2400">
                <a:solidFill>
                  <a:schemeClr val="bg2"/>
                </a:solidFill>
                <a:latin typeface="Raleway"/>
              </a:rPr>
              <a:t>Doing laundry</a:t>
            </a:r>
            <a:endParaRPr lang="en-US"/>
          </a:p>
        </p:txBody>
      </p:sp>
      <p:pic>
        <p:nvPicPr>
          <p:cNvPr id="2" name="Picture 2">
            <a:extLst>
              <a:ext uri="{FF2B5EF4-FFF2-40B4-BE49-F238E27FC236}">
                <a16:creationId xmlns:a16="http://schemas.microsoft.com/office/drawing/2014/main" id="{92517EE4-EB7C-400E-BB69-7564F035A643}"/>
              </a:ext>
            </a:extLst>
          </p:cNvPr>
          <p:cNvPicPr>
            <a:picLocks noChangeAspect="1"/>
          </p:cNvPicPr>
          <p:nvPr/>
        </p:nvPicPr>
        <p:blipFill>
          <a:blip r:embed="rId4"/>
          <a:stretch>
            <a:fillRect/>
          </a:stretch>
        </p:blipFill>
        <p:spPr>
          <a:xfrm>
            <a:off x="550718" y="271219"/>
            <a:ext cx="3670959" cy="2381862"/>
          </a:xfrm>
          <a:prstGeom prst="rect">
            <a:avLst/>
          </a:prstGeom>
        </p:spPr>
      </p:pic>
      <p:pic>
        <p:nvPicPr>
          <p:cNvPr id="3" name="Picture 4">
            <a:extLst>
              <a:ext uri="{FF2B5EF4-FFF2-40B4-BE49-F238E27FC236}">
                <a16:creationId xmlns:a16="http://schemas.microsoft.com/office/drawing/2014/main" id="{7D3A1EC8-AA58-4762-B0A0-823A2F3F3EE5}"/>
              </a:ext>
            </a:extLst>
          </p:cNvPr>
          <p:cNvPicPr>
            <a:picLocks noChangeAspect="1"/>
          </p:cNvPicPr>
          <p:nvPr/>
        </p:nvPicPr>
        <p:blipFill>
          <a:blip r:embed="rId5"/>
          <a:stretch>
            <a:fillRect/>
          </a:stretch>
        </p:blipFill>
        <p:spPr>
          <a:xfrm>
            <a:off x="4840679" y="2323635"/>
            <a:ext cx="3804557" cy="2492768"/>
          </a:xfrm>
          <a:prstGeom prst="rect">
            <a:avLst/>
          </a:prstGeom>
        </p:spPr>
      </p:pic>
    </p:spTree>
    <p:extLst>
      <p:ext uri="{BB962C8B-B14F-4D97-AF65-F5344CB8AC3E}">
        <p14:creationId xmlns:p14="http://schemas.microsoft.com/office/powerpoint/2010/main" val="4062636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229487" y="-74489"/>
            <a:ext cx="9602975" cy="5281707"/>
          </a:xfrm>
          <a:prstGeom prst="rect">
            <a:avLst/>
          </a:prstGeom>
          <a:noFill/>
          <a:ln>
            <a:noFill/>
          </a:ln>
        </p:spPr>
      </p:pic>
      <p:sp>
        <p:nvSpPr>
          <p:cNvPr id="8" name="Google Shape;124;p19">
            <a:extLst>
              <a:ext uri="{FF2B5EF4-FFF2-40B4-BE49-F238E27FC236}">
                <a16:creationId xmlns:a16="http://schemas.microsoft.com/office/drawing/2014/main" id="{3A257C6B-F299-4386-B1FB-D9CFCED7D716}"/>
              </a:ext>
            </a:extLst>
          </p:cNvPr>
          <p:cNvSpPr txBox="1">
            <a:spLocks/>
          </p:cNvSpPr>
          <p:nvPr/>
        </p:nvSpPr>
        <p:spPr>
          <a:xfrm>
            <a:off x="507473" y="2594163"/>
            <a:ext cx="3750906" cy="562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lgn="ctr">
              <a:lnSpc>
                <a:spcPct val="114999"/>
              </a:lnSpc>
              <a:buNone/>
            </a:pPr>
            <a:r>
              <a:rPr lang="en" sz="2400">
                <a:solidFill>
                  <a:schemeClr val="bg2"/>
                </a:solidFill>
                <a:latin typeface="Raleway"/>
              </a:rPr>
              <a:t>Olympic Athletes</a:t>
            </a:r>
          </a:p>
        </p:txBody>
      </p:sp>
      <p:sp>
        <p:nvSpPr>
          <p:cNvPr id="13" name="Google Shape;124;p19">
            <a:extLst>
              <a:ext uri="{FF2B5EF4-FFF2-40B4-BE49-F238E27FC236}">
                <a16:creationId xmlns:a16="http://schemas.microsoft.com/office/drawing/2014/main" id="{70DEE87F-4052-45C1-9CD2-A53E5B66C0A3}"/>
              </a:ext>
            </a:extLst>
          </p:cNvPr>
          <p:cNvSpPr txBox="1">
            <a:spLocks/>
          </p:cNvSpPr>
          <p:nvPr/>
        </p:nvSpPr>
        <p:spPr>
          <a:xfrm>
            <a:off x="4864232" y="1740624"/>
            <a:ext cx="3750906" cy="562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lgn="ctr">
              <a:lnSpc>
                <a:spcPct val="114999"/>
              </a:lnSpc>
              <a:buNone/>
            </a:pPr>
            <a:r>
              <a:rPr lang="en-US" sz="2400">
                <a:solidFill>
                  <a:schemeClr val="bg2"/>
                </a:solidFill>
                <a:latin typeface="Raleway" pitchFamily="2" charset="0"/>
              </a:rPr>
              <a:t>Tears of joy</a:t>
            </a:r>
          </a:p>
        </p:txBody>
      </p:sp>
      <p:pic>
        <p:nvPicPr>
          <p:cNvPr id="4" name="Picture 4">
            <a:extLst>
              <a:ext uri="{FF2B5EF4-FFF2-40B4-BE49-F238E27FC236}">
                <a16:creationId xmlns:a16="http://schemas.microsoft.com/office/drawing/2014/main" id="{0F64645F-093C-48AE-9C5D-7495B036EECA}"/>
              </a:ext>
            </a:extLst>
          </p:cNvPr>
          <p:cNvPicPr>
            <a:picLocks noChangeAspect="1"/>
          </p:cNvPicPr>
          <p:nvPr/>
        </p:nvPicPr>
        <p:blipFill>
          <a:blip r:embed="rId4"/>
          <a:stretch>
            <a:fillRect/>
          </a:stretch>
        </p:blipFill>
        <p:spPr>
          <a:xfrm>
            <a:off x="469075" y="318213"/>
            <a:ext cx="3826823" cy="2287871"/>
          </a:xfrm>
          <a:prstGeom prst="rect">
            <a:avLst/>
          </a:prstGeom>
        </p:spPr>
      </p:pic>
      <p:pic>
        <p:nvPicPr>
          <p:cNvPr id="6" name="Picture 6">
            <a:extLst>
              <a:ext uri="{FF2B5EF4-FFF2-40B4-BE49-F238E27FC236}">
                <a16:creationId xmlns:a16="http://schemas.microsoft.com/office/drawing/2014/main" id="{72771469-CB1A-4ABE-9181-AD2F4C115CA5}"/>
              </a:ext>
            </a:extLst>
          </p:cNvPr>
          <p:cNvPicPr>
            <a:picLocks noChangeAspect="1"/>
          </p:cNvPicPr>
          <p:nvPr/>
        </p:nvPicPr>
        <p:blipFill>
          <a:blip r:embed="rId5"/>
          <a:stretch>
            <a:fillRect/>
          </a:stretch>
        </p:blipFill>
        <p:spPr>
          <a:xfrm>
            <a:off x="4655127" y="2471417"/>
            <a:ext cx="4168239" cy="2226893"/>
          </a:xfrm>
          <a:prstGeom prst="rect">
            <a:avLst/>
          </a:prstGeom>
        </p:spPr>
      </p:pic>
    </p:spTree>
    <p:extLst>
      <p:ext uri="{BB962C8B-B14F-4D97-AF65-F5344CB8AC3E}">
        <p14:creationId xmlns:p14="http://schemas.microsoft.com/office/powerpoint/2010/main" val="4005035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229487" y="-74489"/>
            <a:ext cx="9602975" cy="5281707"/>
          </a:xfrm>
          <a:prstGeom prst="rect">
            <a:avLst/>
          </a:prstGeom>
          <a:noFill/>
          <a:ln>
            <a:noFill/>
          </a:ln>
        </p:spPr>
      </p:pic>
      <p:pic>
        <p:nvPicPr>
          <p:cNvPr id="2" name="Picture 2" descr="Text&#10;&#10;Description automatically generated">
            <a:extLst>
              <a:ext uri="{FF2B5EF4-FFF2-40B4-BE49-F238E27FC236}">
                <a16:creationId xmlns:a16="http://schemas.microsoft.com/office/drawing/2014/main" id="{E3FA900E-A6E4-4C4F-A308-52733CD1BA9B}"/>
              </a:ext>
            </a:extLst>
          </p:cNvPr>
          <p:cNvPicPr>
            <a:picLocks noChangeAspect="1"/>
          </p:cNvPicPr>
          <p:nvPr/>
        </p:nvPicPr>
        <p:blipFill>
          <a:blip r:embed="rId4"/>
          <a:stretch>
            <a:fillRect/>
          </a:stretch>
        </p:blipFill>
        <p:spPr>
          <a:xfrm>
            <a:off x="335477" y="356782"/>
            <a:ext cx="4732316" cy="1958383"/>
          </a:xfrm>
          <a:prstGeom prst="rect">
            <a:avLst/>
          </a:prstGeom>
        </p:spPr>
      </p:pic>
      <p:pic>
        <p:nvPicPr>
          <p:cNvPr id="3" name="Picture 4" descr="Logo, company name&#10;&#10;Description automatically generated">
            <a:extLst>
              <a:ext uri="{FF2B5EF4-FFF2-40B4-BE49-F238E27FC236}">
                <a16:creationId xmlns:a16="http://schemas.microsoft.com/office/drawing/2014/main" id="{3D9F6BBF-C657-414B-BAAD-1D93F9D95F54}"/>
              </a:ext>
            </a:extLst>
          </p:cNvPr>
          <p:cNvPicPr>
            <a:picLocks noChangeAspect="1"/>
          </p:cNvPicPr>
          <p:nvPr/>
        </p:nvPicPr>
        <p:blipFill>
          <a:blip r:embed="rId5"/>
          <a:stretch>
            <a:fillRect/>
          </a:stretch>
        </p:blipFill>
        <p:spPr>
          <a:xfrm>
            <a:off x="4996543" y="2432227"/>
            <a:ext cx="3693225" cy="2349805"/>
          </a:xfrm>
          <a:prstGeom prst="rect">
            <a:avLst/>
          </a:prstGeom>
        </p:spPr>
      </p:pic>
    </p:spTree>
    <p:extLst>
      <p:ext uri="{BB962C8B-B14F-4D97-AF65-F5344CB8AC3E}">
        <p14:creationId xmlns:p14="http://schemas.microsoft.com/office/powerpoint/2010/main" val="2560452830"/>
      </p:ext>
    </p:extLst>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1064</Words>
  <Application>Microsoft Office PowerPoint</Application>
  <PresentationFormat>On-screen Show (16:9)</PresentationFormat>
  <Paragraphs>85</Paragraphs>
  <Slides>19</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Lato</vt:lpstr>
      <vt:lpstr>Wingdings</vt:lpstr>
      <vt:lpstr>Raleway</vt:lpstr>
      <vt:lpstr>Arial</vt:lpstr>
      <vt:lpstr>Swiss</vt:lpstr>
      <vt:lpstr>TVC Olympic Games 2012 London - Best Job (P&amp;G)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techniques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2022-02-26T10:47:01Z</dcterms:modified>
</cp:coreProperties>
</file>